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 id="2147483678" r:id="rId3"/>
    <p:sldMasterId id="2147483691" r:id="rId4"/>
  </p:sldMasterIdLst>
  <p:notesMasterIdLst>
    <p:notesMasterId r:id="rId67"/>
  </p:notesMasterIdLst>
  <p:handoutMasterIdLst>
    <p:handoutMasterId r:id="rId68"/>
  </p:handoutMasterIdLst>
  <p:sldIdLst>
    <p:sldId id="286" r:id="rId5"/>
    <p:sldId id="489" r:id="rId6"/>
    <p:sldId id="490" r:id="rId7"/>
    <p:sldId id="491" r:id="rId8"/>
    <p:sldId id="494" r:id="rId9"/>
    <p:sldId id="495" r:id="rId10"/>
    <p:sldId id="496" r:id="rId11"/>
    <p:sldId id="497" r:id="rId12"/>
    <p:sldId id="498" r:id="rId13"/>
    <p:sldId id="501" r:id="rId14"/>
    <p:sldId id="503" r:id="rId15"/>
    <p:sldId id="504" r:id="rId16"/>
    <p:sldId id="505" r:id="rId17"/>
    <p:sldId id="499" r:id="rId18"/>
    <p:sldId id="500" r:id="rId19"/>
    <p:sldId id="502" r:id="rId20"/>
    <p:sldId id="518" r:id="rId21"/>
    <p:sldId id="519" r:id="rId22"/>
    <p:sldId id="507" r:id="rId23"/>
    <p:sldId id="508" r:id="rId24"/>
    <p:sldId id="509" r:id="rId25"/>
    <p:sldId id="510" r:id="rId26"/>
    <p:sldId id="525" r:id="rId27"/>
    <p:sldId id="511" r:id="rId28"/>
    <p:sldId id="517" r:id="rId29"/>
    <p:sldId id="512" r:id="rId30"/>
    <p:sldId id="513" r:id="rId31"/>
    <p:sldId id="520" r:id="rId32"/>
    <p:sldId id="256" r:id="rId33"/>
    <p:sldId id="353" r:id="rId34"/>
    <p:sldId id="282" r:id="rId35"/>
    <p:sldId id="354" r:id="rId36"/>
    <p:sldId id="308" r:id="rId37"/>
    <p:sldId id="284" r:id="rId38"/>
    <p:sldId id="355" r:id="rId39"/>
    <p:sldId id="356" r:id="rId40"/>
    <p:sldId id="374" r:id="rId41"/>
    <p:sldId id="357" r:id="rId42"/>
    <p:sldId id="358" r:id="rId43"/>
    <p:sldId id="360" r:id="rId44"/>
    <p:sldId id="363" r:id="rId45"/>
    <p:sldId id="376" r:id="rId46"/>
    <p:sldId id="364" r:id="rId47"/>
    <p:sldId id="365" r:id="rId48"/>
    <p:sldId id="366" r:id="rId49"/>
    <p:sldId id="367" r:id="rId50"/>
    <p:sldId id="368" r:id="rId51"/>
    <p:sldId id="369" r:id="rId52"/>
    <p:sldId id="371" r:id="rId53"/>
    <p:sldId id="372" r:id="rId54"/>
    <p:sldId id="378" r:id="rId55"/>
    <p:sldId id="377" r:id="rId56"/>
    <p:sldId id="526" r:id="rId57"/>
    <p:sldId id="608" r:id="rId58"/>
    <p:sldId id="607" r:id="rId59"/>
    <p:sldId id="580" r:id="rId60"/>
    <p:sldId id="609" r:id="rId61"/>
    <p:sldId id="582" r:id="rId62"/>
    <p:sldId id="613" r:id="rId63"/>
    <p:sldId id="610" r:id="rId64"/>
    <p:sldId id="611" r:id="rId65"/>
    <p:sldId id="612" r:id="rId66"/>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32">
          <p15:clr>
            <a:srgbClr val="A4A3A4"/>
          </p15:clr>
        </p15:guide>
        <p15:guide id="2" orient="horz" pos="908">
          <p15:clr>
            <a:srgbClr val="A4A3A4"/>
          </p15:clr>
        </p15:guide>
        <p15:guide id="3" pos="4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100"/>
    <a:srgbClr val="FF7D00"/>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97" autoAdjust="0"/>
    <p:restoredTop sz="50000" autoAdjust="0"/>
  </p:normalViewPr>
  <p:slideViewPr>
    <p:cSldViewPr snapToGrid="0" snapToObjects="1">
      <p:cViewPr varScale="1">
        <p:scale>
          <a:sx n="71" d="100"/>
          <a:sy n="71" d="100"/>
        </p:scale>
        <p:origin x="1806" y="78"/>
      </p:cViewPr>
      <p:guideLst>
        <p:guide orient="horz" pos="1232"/>
        <p:guide orient="horz" pos="908"/>
        <p:guide pos="4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A3AE58-0CB7-2B49-BC2B-99543F812727}" type="datetimeFigureOut">
              <a:rPr lang="sv-SE" smtClean="0"/>
              <a:t>2025-01-30</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00A657-9475-004C-BDED-BB6C61EC9492}" type="slidenum">
              <a:rPr lang="sv-SE" smtClean="0"/>
              <a:t>‹#›</a:t>
            </a:fld>
            <a:endParaRPr lang="sv-SE"/>
          </a:p>
        </p:txBody>
      </p:sp>
    </p:spTree>
    <p:extLst>
      <p:ext uri="{BB962C8B-B14F-4D97-AF65-F5344CB8AC3E}">
        <p14:creationId xmlns:p14="http://schemas.microsoft.com/office/powerpoint/2010/main" val="40564104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441830-0E87-9D46-A15F-C0C0B780FA23}" type="datetimeFigureOut">
              <a:rPr lang="sv-SE" smtClean="0"/>
              <a:t>2025-01-30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E0035E-6164-C447-BCFF-46EC70F74028}" type="slidenum">
              <a:rPr lang="sv-SE" smtClean="0"/>
              <a:t>‹#›</a:t>
            </a:fld>
            <a:endParaRPr lang="sv-SE"/>
          </a:p>
        </p:txBody>
      </p:sp>
    </p:spTree>
    <p:extLst>
      <p:ext uri="{BB962C8B-B14F-4D97-AF65-F5344CB8AC3E}">
        <p14:creationId xmlns:p14="http://schemas.microsoft.com/office/powerpoint/2010/main" val="8294212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
            <a:ext cx="5762624" cy="1441451"/>
          </a:xfrm>
        </p:spPr>
        <p:txBody>
          <a:bodyPr/>
          <a:lstStyle/>
          <a:p>
            <a:r>
              <a:rPr lang="sv-SE"/>
              <a:t>Klicka här för att ändra format</a:t>
            </a:r>
          </a:p>
        </p:txBody>
      </p:sp>
      <p:cxnSp>
        <p:nvCxnSpPr>
          <p:cNvPr id="3"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38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Winter 2025</a:t>
            </a:r>
          </a:p>
        </p:txBody>
      </p:sp>
      <p:sp>
        <p:nvSpPr>
          <p:cNvPr id="3" name="Platshållare för sidfot 2"/>
          <p:cNvSpPr>
            <a:spLocks noGrp="1"/>
          </p:cNvSpPr>
          <p:nvPr>
            <p:ph type="ftr" sz="quarter" idx="11"/>
          </p:nvPr>
        </p:nvSpPr>
        <p:spPr/>
        <p:txBody>
          <a:bodyPr/>
          <a:lstStyle/>
          <a:p>
            <a:r>
              <a:rPr lang="sv-SE"/>
              <a:t>Cryogenic Safety J.G. Weisend II</a:t>
            </a:r>
          </a:p>
        </p:txBody>
      </p:sp>
      <p:sp>
        <p:nvSpPr>
          <p:cNvPr id="4" name="Platshållare för bildnummer 3"/>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93258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r>
              <a:rPr lang="sv-SE"/>
              <a:t>Winter 2025</a:t>
            </a:r>
          </a:p>
        </p:txBody>
      </p:sp>
      <p:sp>
        <p:nvSpPr>
          <p:cNvPr id="6" name="Platshållare för sidfot 5"/>
          <p:cNvSpPr>
            <a:spLocks noGrp="1"/>
          </p:cNvSpPr>
          <p:nvPr>
            <p:ph type="ftr" sz="quarter" idx="11"/>
          </p:nvPr>
        </p:nvSpPr>
        <p:spPr/>
        <p:txBody>
          <a:bodyPr/>
          <a:lstStyle/>
          <a:p>
            <a:r>
              <a:rPr lang="sv-SE"/>
              <a:t>Cryogenic Safety J.G. Weisend II</a:t>
            </a:r>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70410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r>
              <a:rPr lang="sv-SE"/>
              <a:t>Winter 2025</a:t>
            </a:r>
          </a:p>
        </p:txBody>
      </p:sp>
      <p:sp>
        <p:nvSpPr>
          <p:cNvPr id="6" name="Platshållare för sidfot 5"/>
          <p:cNvSpPr>
            <a:spLocks noGrp="1"/>
          </p:cNvSpPr>
          <p:nvPr>
            <p:ph type="ftr" sz="quarter" idx="11"/>
          </p:nvPr>
        </p:nvSpPr>
        <p:spPr/>
        <p:txBody>
          <a:bodyPr/>
          <a:lstStyle/>
          <a:p>
            <a:r>
              <a:rPr lang="sv-SE"/>
              <a:t>Cryogenic Safety J.G. Weisend II</a:t>
            </a:r>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cxnSp>
        <p:nvCxnSpPr>
          <p:cNvPr id="8"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65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Winter 2025</a:t>
            </a:r>
          </a:p>
        </p:txBody>
      </p:sp>
      <p:sp>
        <p:nvSpPr>
          <p:cNvPr id="5" name="Platshållare för sidfot 4"/>
          <p:cNvSpPr>
            <a:spLocks noGrp="1"/>
          </p:cNvSpPr>
          <p:nvPr>
            <p:ph type="ftr" sz="quarter" idx="11"/>
          </p:nvPr>
        </p:nvSpPr>
        <p:spPr/>
        <p:txBody>
          <a:bodyPr/>
          <a:lstStyle/>
          <a:p>
            <a:r>
              <a:rPr lang="sv-SE"/>
              <a:t>Cryogenic Safety J.G. Weisend II</a:t>
            </a:r>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033458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Winter 2025</a:t>
            </a:r>
          </a:p>
        </p:txBody>
      </p:sp>
      <p:sp>
        <p:nvSpPr>
          <p:cNvPr id="5" name="Platshållare för sidfot 4"/>
          <p:cNvSpPr>
            <a:spLocks noGrp="1"/>
          </p:cNvSpPr>
          <p:nvPr>
            <p:ph type="ftr" sz="quarter" idx="11"/>
          </p:nvPr>
        </p:nvSpPr>
        <p:spPr/>
        <p:txBody>
          <a:bodyPr/>
          <a:lstStyle/>
          <a:p>
            <a:r>
              <a:rPr lang="sv-SE"/>
              <a:t>Cryogenic Safety J.G. Weisend II</a:t>
            </a:r>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3750237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pic>
        <p:nvPicPr>
          <p:cNvPr id="11" name="Bildobjekt 10" descr="ESS-logga-bl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r>
              <a:rPr lang="sv-SE"/>
              <a:t>Winter 2025</a:t>
            </a:r>
          </a:p>
        </p:txBody>
      </p:sp>
      <p:sp>
        <p:nvSpPr>
          <p:cNvPr id="5" name="Platshållare för sidfot 4"/>
          <p:cNvSpPr>
            <a:spLocks noGrp="1"/>
          </p:cNvSpPr>
          <p:nvPr>
            <p:ph type="ftr" sz="quarter" idx="11"/>
          </p:nvPr>
        </p:nvSpPr>
        <p:spPr/>
        <p:txBody>
          <a:bodyPr/>
          <a:lstStyle/>
          <a:p>
            <a:r>
              <a:rPr lang="sv-SE"/>
              <a:t>Cryogenic Safety J.G. Weisend II</a:t>
            </a:r>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
        <p:nvSpPr>
          <p:cNvPr id="9" name="Rubrik 1"/>
          <p:cNvSpPr>
            <a:spLocks noGrp="1"/>
          </p:cNvSpPr>
          <p:nvPr>
            <p:ph type="ctrTitle"/>
          </p:nvPr>
        </p:nvSpPr>
        <p:spPr>
          <a:xfrm>
            <a:off x="622138" y="130718"/>
            <a:ext cx="6290083" cy="1470025"/>
          </a:xfrm>
          <a:prstGeom prst="rect">
            <a:avLst/>
          </a:prstGeom>
          <a:noFill/>
        </p:spPr>
        <p:txBody>
          <a:bodyPr>
            <a:normAutofit/>
          </a:bodyPr>
          <a:lstStyle>
            <a:lvl1pPr algn="l">
              <a:defRPr sz="4000">
                <a:solidFill>
                  <a:srgbClr val="0094CA"/>
                </a:solidFill>
              </a:defRPr>
            </a:lvl1pPr>
          </a:lstStyle>
          <a:p>
            <a:r>
              <a:rPr lang="sv-SE" dirty="0"/>
              <a:t>Klicka här för att ändra format</a:t>
            </a:r>
          </a:p>
        </p:txBody>
      </p:sp>
    </p:spTree>
    <p:extLst>
      <p:ext uri="{BB962C8B-B14F-4D97-AF65-F5344CB8AC3E}">
        <p14:creationId xmlns:p14="http://schemas.microsoft.com/office/powerpoint/2010/main" val="1361753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a:p>
        </p:txBody>
      </p:sp>
      <p:sp>
        <p:nvSpPr>
          <p:cNvPr id="4" name="Date Placeholder 3"/>
          <p:cNvSpPr>
            <a:spLocks noGrp="1"/>
          </p:cNvSpPr>
          <p:nvPr>
            <p:ph type="dt" sz="half" idx="10"/>
          </p:nvPr>
        </p:nvSpPr>
        <p:spPr/>
        <p:txBody>
          <a:bodyPr/>
          <a:lstStyle/>
          <a:p>
            <a:r>
              <a:rPr lang="sv-SE"/>
              <a:t>Winter 2025</a:t>
            </a:r>
            <a:endParaRPr lang="sv-SE" dirty="0"/>
          </a:p>
        </p:txBody>
      </p:sp>
      <p:sp>
        <p:nvSpPr>
          <p:cNvPr id="5" name="Footer Placeholder 4"/>
          <p:cNvSpPr>
            <a:spLocks noGrp="1"/>
          </p:cNvSpPr>
          <p:nvPr>
            <p:ph type="ftr" sz="quarter" idx="11"/>
          </p:nvPr>
        </p:nvSpPr>
        <p:spPr/>
        <p:txBody>
          <a:bodyPr/>
          <a:lstStyle/>
          <a:p>
            <a:r>
              <a:rPr lang="de-DE"/>
              <a:t>Cryogenic Safety J.G. Weisend II</a:t>
            </a:r>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spTree>
    <p:extLst>
      <p:ext uri="{BB962C8B-B14F-4D97-AF65-F5344CB8AC3E}">
        <p14:creationId xmlns:p14="http://schemas.microsoft.com/office/powerpoint/2010/main" val="2610495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Tree>
    <p:extLst>
      <p:ext uri="{BB962C8B-B14F-4D97-AF65-F5344CB8AC3E}">
        <p14:creationId xmlns:p14="http://schemas.microsoft.com/office/powerpoint/2010/main" val="687098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Winter 2025</a:t>
            </a:r>
          </a:p>
        </p:txBody>
      </p:sp>
      <p:sp>
        <p:nvSpPr>
          <p:cNvPr id="5" name="Platshållare för sidfot 4"/>
          <p:cNvSpPr>
            <a:spLocks noGrp="1"/>
          </p:cNvSpPr>
          <p:nvPr>
            <p:ph type="ftr" sz="quarter" idx="11"/>
          </p:nvPr>
        </p:nvSpPr>
        <p:spPr/>
        <p:txBody>
          <a:bodyPr/>
          <a:lstStyle/>
          <a:p>
            <a:r>
              <a:rPr lang="sv-SE"/>
              <a:t>Cryogenic Safety J.G. Weisend II</a:t>
            </a:r>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04809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r>
              <a:rPr lang="sv-SE"/>
              <a:t>Winter 2025</a:t>
            </a:r>
          </a:p>
        </p:txBody>
      </p:sp>
      <p:sp>
        <p:nvSpPr>
          <p:cNvPr id="5" name="Platshållare för sidfot 4"/>
          <p:cNvSpPr>
            <a:spLocks noGrp="1"/>
          </p:cNvSpPr>
          <p:nvPr>
            <p:ph type="ftr" sz="quarter" idx="11"/>
          </p:nvPr>
        </p:nvSpPr>
        <p:spPr/>
        <p:txBody>
          <a:bodyPr/>
          <a:lstStyle/>
          <a:p>
            <a:r>
              <a:rPr lang="sv-SE"/>
              <a:t>Cryogenic Safety J.G. Weisend II</a:t>
            </a:r>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78933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3" y="1955801"/>
            <a:ext cx="4766944" cy="3780620"/>
          </a:xfrm>
        </p:spPr>
        <p:txBody>
          <a:bodyPr lIns="0" tIns="0" rIns="0" bIns="0">
            <a:noAutofit/>
          </a:bodyPr>
          <a:lstStyle>
            <a:lvl1pPr marL="342900" indent="-342900" algn="l">
              <a:lnSpc>
                <a:spcPct val="90000"/>
              </a:lnSpc>
              <a:buFont typeface="Arial"/>
              <a:buChar char="•"/>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2" name="Rubrik 1"/>
          <p:cNvSpPr>
            <a:spLocks noGrp="1"/>
          </p:cNvSpPr>
          <p:nvPr>
            <p:ph type="title"/>
          </p:nvPr>
        </p:nvSpPr>
        <p:spPr>
          <a:xfrm>
            <a:off x="593512" y="-1"/>
            <a:ext cx="5762624" cy="1441451"/>
          </a:xfrm>
        </p:spPr>
        <p:txBody>
          <a:bodyPr/>
          <a:lstStyle/>
          <a:p>
            <a:r>
              <a:rPr lang="sv-SE"/>
              <a:t>Klicka här för att ändra format</a:t>
            </a:r>
          </a:p>
        </p:txBody>
      </p:sp>
      <p:sp>
        <p:nvSpPr>
          <p:cNvPr id="6" name="Rektangel med rundade hörn 5"/>
          <p:cNvSpPr/>
          <p:nvPr userDrawn="1"/>
        </p:nvSpPr>
        <p:spPr>
          <a:xfrm>
            <a:off x="6205857" y="1955801"/>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7"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1137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r>
              <a:rPr lang="sv-SE"/>
              <a:t>Winter 2025</a:t>
            </a:r>
          </a:p>
        </p:txBody>
      </p:sp>
      <p:sp>
        <p:nvSpPr>
          <p:cNvPr id="6" name="Platshållare för sidfot 5"/>
          <p:cNvSpPr>
            <a:spLocks noGrp="1"/>
          </p:cNvSpPr>
          <p:nvPr>
            <p:ph type="ftr" sz="quarter" idx="11"/>
          </p:nvPr>
        </p:nvSpPr>
        <p:spPr/>
        <p:txBody>
          <a:bodyPr/>
          <a:lstStyle/>
          <a:p>
            <a:r>
              <a:rPr lang="sv-SE"/>
              <a:t>Cryogenic Safety J.G. Weisend II</a:t>
            </a:r>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6108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r>
              <a:rPr lang="sv-SE"/>
              <a:t>Winter 2025</a:t>
            </a:r>
          </a:p>
        </p:txBody>
      </p:sp>
      <p:sp>
        <p:nvSpPr>
          <p:cNvPr id="8" name="Platshållare för sidfot 7"/>
          <p:cNvSpPr>
            <a:spLocks noGrp="1"/>
          </p:cNvSpPr>
          <p:nvPr>
            <p:ph type="ftr" sz="quarter" idx="11"/>
          </p:nvPr>
        </p:nvSpPr>
        <p:spPr/>
        <p:txBody>
          <a:bodyPr/>
          <a:lstStyle/>
          <a:p>
            <a:r>
              <a:rPr lang="sv-SE"/>
              <a:t>Cryogenic Safety J.G. Weisend II</a:t>
            </a:r>
          </a:p>
        </p:txBody>
      </p:sp>
      <p:sp>
        <p:nvSpPr>
          <p:cNvPr id="9" name="Platshållare för bildnummer 8"/>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2926338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r>
              <a:rPr lang="sv-SE"/>
              <a:t>Winter 2025</a:t>
            </a:r>
          </a:p>
        </p:txBody>
      </p:sp>
      <p:sp>
        <p:nvSpPr>
          <p:cNvPr id="4" name="Platshållare för sidfot 3"/>
          <p:cNvSpPr>
            <a:spLocks noGrp="1"/>
          </p:cNvSpPr>
          <p:nvPr>
            <p:ph type="ftr" sz="quarter" idx="11"/>
          </p:nvPr>
        </p:nvSpPr>
        <p:spPr/>
        <p:txBody>
          <a:bodyPr/>
          <a:lstStyle/>
          <a:p>
            <a:r>
              <a:rPr lang="sv-SE"/>
              <a:t>Cryogenic Safety J.G. Weisend II</a:t>
            </a:r>
          </a:p>
        </p:txBody>
      </p:sp>
      <p:sp>
        <p:nvSpPr>
          <p:cNvPr id="5" name="Platshållare för bildnummer 4"/>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982865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Winter 2025</a:t>
            </a:r>
          </a:p>
        </p:txBody>
      </p:sp>
      <p:sp>
        <p:nvSpPr>
          <p:cNvPr id="3" name="Platshållare för sidfot 2"/>
          <p:cNvSpPr>
            <a:spLocks noGrp="1"/>
          </p:cNvSpPr>
          <p:nvPr>
            <p:ph type="ftr" sz="quarter" idx="11"/>
          </p:nvPr>
        </p:nvSpPr>
        <p:spPr/>
        <p:txBody>
          <a:bodyPr/>
          <a:lstStyle/>
          <a:p>
            <a:r>
              <a:rPr lang="sv-SE"/>
              <a:t>Cryogenic Safety J.G. Weisend II</a:t>
            </a:r>
          </a:p>
        </p:txBody>
      </p:sp>
      <p:sp>
        <p:nvSpPr>
          <p:cNvPr id="4" name="Platshållare för bildnummer 3"/>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3061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r>
              <a:rPr lang="sv-SE"/>
              <a:t>Winter 2025</a:t>
            </a:r>
          </a:p>
        </p:txBody>
      </p:sp>
      <p:sp>
        <p:nvSpPr>
          <p:cNvPr id="6" name="Platshållare för sidfot 5"/>
          <p:cNvSpPr>
            <a:spLocks noGrp="1"/>
          </p:cNvSpPr>
          <p:nvPr>
            <p:ph type="ftr" sz="quarter" idx="11"/>
          </p:nvPr>
        </p:nvSpPr>
        <p:spPr/>
        <p:txBody>
          <a:bodyPr/>
          <a:lstStyle/>
          <a:p>
            <a:r>
              <a:rPr lang="sv-SE"/>
              <a:t>Cryogenic Safety J.G. Weisend II</a:t>
            </a:r>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70050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r>
              <a:rPr lang="sv-SE"/>
              <a:t>Winter 2025</a:t>
            </a:r>
          </a:p>
        </p:txBody>
      </p:sp>
      <p:sp>
        <p:nvSpPr>
          <p:cNvPr id="6" name="Platshållare för sidfot 5"/>
          <p:cNvSpPr>
            <a:spLocks noGrp="1"/>
          </p:cNvSpPr>
          <p:nvPr>
            <p:ph type="ftr" sz="quarter" idx="11"/>
          </p:nvPr>
        </p:nvSpPr>
        <p:spPr/>
        <p:txBody>
          <a:bodyPr/>
          <a:lstStyle/>
          <a:p>
            <a:r>
              <a:rPr lang="sv-SE"/>
              <a:t>Cryogenic Safety J.G. Weisend II</a:t>
            </a:r>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33934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Winter 2025</a:t>
            </a:r>
          </a:p>
        </p:txBody>
      </p:sp>
      <p:sp>
        <p:nvSpPr>
          <p:cNvPr id="5" name="Platshållare för sidfot 4"/>
          <p:cNvSpPr>
            <a:spLocks noGrp="1"/>
          </p:cNvSpPr>
          <p:nvPr>
            <p:ph type="ftr" sz="quarter" idx="11"/>
          </p:nvPr>
        </p:nvSpPr>
        <p:spPr/>
        <p:txBody>
          <a:bodyPr/>
          <a:lstStyle/>
          <a:p>
            <a:r>
              <a:rPr lang="sv-SE"/>
              <a:t>Cryogenic Safety J.G. Weisend II</a:t>
            </a:r>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552661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Winter 2025</a:t>
            </a:r>
          </a:p>
        </p:txBody>
      </p:sp>
      <p:sp>
        <p:nvSpPr>
          <p:cNvPr id="5" name="Platshållare för sidfot 4"/>
          <p:cNvSpPr>
            <a:spLocks noGrp="1"/>
          </p:cNvSpPr>
          <p:nvPr>
            <p:ph type="ftr" sz="quarter" idx="11"/>
          </p:nvPr>
        </p:nvSpPr>
        <p:spPr/>
        <p:txBody>
          <a:bodyPr/>
          <a:lstStyle/>
          <a:p>
            <a:r>
              <a:rPr lang="sv-SE"/>
              <a:t>Cryogenic Safety J.G. Weisend II</a:t>
            </a:r>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824170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4" name="Picture 6" descr="FRIB_ppt_top.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17220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7" descr="FRIB_ppt_to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100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hangingPunct="0">
              <a:lnSpc>
                <a:spcPct val="90000"/>
              </a:lnSpc>
              <a:defRPr/>
            </a:pPr>
            <a:endParaRPr lang="en-US" dirty="0">
              <a:solidFill>
                <a:prstClr val="black"/>
              </a:solidFill>
              <a:latin typeface="Helvetica" pitchFamily="-65" charset="0"/>
              <a:ea typeface="Arial" pitchFamily="-65" charset="0"/>
              <a:cs typeface="Arial" pitchFamily="-65" charset="0"/>
            </a:endParaRPr>
          </a:p>
        </p:txBody>
      </p:sp>
      <p:sp>
        <p:nvSpPr>
          <p:cNvPr id="7" name="Rectangle 6"/>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a:defRPr/>
            </a:pPr>
            <a:endParaRPr lang="en-US">
              <a:solidFill>
                <a:prstClr val="black"/>
              </a:solidFill>
              <a:latin typeface="Arial" pitchFamily="-65" charset="0"/>
              <a:ea typeface="Arial" pitchFamily="-65" charset="0"/>
              <a:cs typeface="Arial" pitchFamily="-65" charset="0"/>
            </a:endParaRPr>
          </a:p>
        </p:txBody>
      </p:sp>
      <p:pic>
        <p:nvPicPr>
          <p:cNvPr id="8" name="Picture 10" descr="MSU Wordmark Green.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28600" y="6324600"/>
            <a:ext cx="1828800" cy="38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6200" y="1067100"/>
            <a:ext cx="8990922" cy="5027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76200" y="0"/>
            <a:ext cx="8991600" cy="1003300"/>
          </a:xfrm>
        </p:spPr>
        <p:txBody>
          <a:bodyPr anchor="ctr"/>
          <a:lstStyle/>
          <a:p>
            <a:r>
              <a:rPr lang="en-US" dirty="0"/>
              <a:t>Click to edit Master title style</a:t>
            </a:r>
          </a:p>
        </p:txBody>
      </p:sp>
      <p:sp>
        <p:nvSpPr>
          <p:cNvPr id="10" name="Footer Placeholder 10"/>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Cryogenic Safety J.G. Weisend II</a:t>
            </a:r>
            <a:endParaRPr lang="en-US" dirty="0"/>
          </a:p>
        </p:txBody>
      </p:sp>
      <p:sp>
        <p:nvSpPr>
          <p:cNvPr id="11" name="Slide Number Placeholder 4"/>
          <p:cNvSpPr>
            <a:spLocks noGrp="1"/>
          </p:cNvSpPr>
          <p:nvPr>
            <p:ph type="sldNum" sz="quarter" idx="11"/>
          </p:nvPr>
        </p:nvSpPr>
        <p:spPr/>
        <p:txBody>
          <a:bodyPr/>
          <a:lstStyle>
            <a:lvl1pPr>
              <a:defRPr/>
            </a:lvl1pPr>
          </a:lstStyle>
          <a:p>
            <a:r>
              <a:rPr lang="en-US"/>
              <a:t>Slide </a:t>
            </a:r>
            <a:fld id="{6CD41468-C633-2441-AADC-D4301794A85A}" type="slidenum">
              <a:rPr lang="en-US"/>
              <a:pPr/>
              <a:t>‹#›</a:t>
            </a:fld>
            <a:endParaRPr lang="en-US"/>
          </a:p>
        </p:txBody>
      </p:sp>
      <p:sp>
        <p:nvSpPr>
          <p:cNvPr id="12" name="Date Placeholder 3"/>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62637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Tree>
    <p:extLst>
      <p:ext uri="{BB962C8B-B14F-4D97-AF65-F5344CB8AC3E}">
        <p14:creationId xmlns:p14="http://schemas.microsoft.com/office/powerpoint/2010/main" val="4067874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a:p>
            <a:pPr lvl="1"/>
            <a:r>
              <a:rPr lang="sv-SE" dirty="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a:t>Blue bullet page</a:t>
            </a:r>
          </a:p>
        </p:txBody>
      </p:sp>
      <p:cxnSp>
        <p:nvCxnSpPr>
          <p:cNvPr id="4"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18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solidFill>
                  <a:prstClr val="black">
                    <a:tint val="75000"/>
                  </a:prstClr>
                </a:solidFill>
                <a:latin typeface="Calibri"/>
              </a:rPr>
              <a:t>Winter 2025</a:t>
            </a:r>
          </a:p>
        </p:txBody>
      </p:sp>
      <p:sp>
        <p:nvSpPr>
          <p:cNvPr id="5" name="Platshållare för sidfot 4"/>
          <p:cNvSpPr>
            <a:spLocks noGrp="1"/>
          </p:cNvSpPr>
          <p:nvPr>
            <p:ph type="ftr" sz="quarter" idx="11"/>
          </p:nvPr>
        </p:nvSpPr>
        <p:spPr/>
        <p:txBody>
          <a:bodyPr/>
          <a:lstStyle/>
          <a:p>
            <a:r>
              <a:rPr lang="sv-SE">
                <a:solidFill>
                  <a:prstClr val="black">
                    <a:tint val="75000"/>
                  </a:prstClr>
                </a:solidFill>
                <a:latin typeface="Calibri"/>
              </a:rPr>
              <a:t>Cryogenic Safety J.G. Weisend II</a:t>
            </a: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2036559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r>
              <a:rPr lang="sv-SE">
                <a:solidFill>
                  <a:prstClr val="black">
                    <a:tint val="75000"/>
                  </a:prstClr>
                </a:solidFill>
                <a:latin typeface="Calibri"/>
              </a:rPr>
              <a:t>Winter 2025</a:t>
            </a:r>
          </a:p>
        </p:txBody>
      </p:sp>
      <p:sp>
        <p:nvSpPr>
          <p:cNvPr id="5" name="Platshållare för sidfot 4"/>
          <p:cNvSpPr>
            <a:spLocks noGrp="1"/>
          </p:cNvSpPr>
          <p:nvPr>
            <p:ph type="ftr" sz="quarter" idx="11"/>
          </p:nvPr>
        </p:nvSpPr>
        <p:spPr/>
        <p:txBody>
          <a:bodyPr/>
          <a:lstStyle/>
          <a:p>
            <a:r>
              <a:rPr lang="sv-SE">
                <a:solidFill>
                  <a:prstClr val="black">
                    <a:tint val="75000"/>
                  </a:prstClr>
                </a:solidFill>
                <a:latin typeface="Calibri"/>
              </a:rPr>
              <a:t>Cryogenic Safety J.G. Weisend II</a:t>
            </a: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221128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r>
              <a:rPr lang="sv-SE">
                <a:solidFill>
                  <a:prstClr val="black">
                    <a:tint val="75000"/>
                  </a:prstClr>
                </a:solidFill>
                <a:latin typeface="Calibri"/>
              </a:rPr>
              <a:t>Winter 2025</a:t>
            </a:r>
          </a:p>
        </p:txBody>
      </p:sp>
      <p:sp>
        <p:nvSpPr>
          <p:cNvPr id="6" name="Platshållare för sidfot 5"/>
          <p:cNvSpPr>
            <a:spLocks noGrp="1"/>
          </p:cNvSpPr>
          <p:nvPr>
            <p:ph type="ftr" sz="quarter" idx="11"/>
          </p:nvPr>
        </p:nvSpPr>
        <p:spPr/>
        <p:txBody>
          <a:bodyPr/>
          <a:lstStyle/>
          <a:p>
            <a:r>
              <a:rPr lang="sv-SE">
                <a:solidFill>
                  <a:prstClr val="black">
                    <a:tint val="75000"/>
                  </a:prstClr>
                </a:solidFill>
                <a:latin typeface="Calibri"/>
              </a:rPr>
              <a:t>Cryogenic Safety J.G. Weisend II</a:t>
            </a: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14059035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r>
              <a:rPr lang="sv-SE">
                <a:solidFill>
                  <a:prstClr val="black">
                    <a:tint val="75000"/>
                  </a:prstClr>
                </a:solidFill>
                <a:latin typeface="Calibri"/>
              </a:rPr>
              <a:t>Winter 2025</a:t>
            </a:r>
          </a:p>
        </p:txBody>
      </p:sp>
      <p:sp>
        <p:nvSpPr>
          <p:cNvPr id="8" name="Platshållare för sidfot 7"/>
          <p:cNvSpPr>
            <a:spLocks noGrp="1"/>
          </p:cNvSpPr>
          <p:nvPr>
            <p:ph type="ftr" sz="quarter" idx="11"/>
          </p:nvPr>
        </p:nvSpPr>
        <p:spPr/>
        <p:txBody>
          <a:bodyPr/>
          <a:lstStyle/>
          <a:p>
            <a:r>
              <a:rPr lang="sv-SE">
                <a:solidFill>
                  <a:prstClr val="black">
                    <a:tint val="75000"/>
                  </a:prstClr>
                </a:solidFill>
                <a:latin typeface="Calibri"/>
              </a:rPr>
              <a:t>Cryogenic Safety J.G. Weisend II</a:t>
            </a:r>
          </a:p>
        </p:txBody>
      </p:sp>
      <p:sp>
        <p:nvSpPr>
          <p:cNvPr id="9" name="Platshållare för bildnummer 8"/>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540526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r>
              <a:rPr lang="sv-SE">
                <a:solidFill>
                  <a:prstClr val="black">
                    <a:tint val="75000"/>
                  </a:prstClr>
                </a:solidFill>
                <a:latin typeface="Calibri"/>
              </a:rPr>
              <a:t>Winter 2025</a:t>
            </a:r>
          </a:p>
        </p:txBody>
      </p:sp>
      <p:sp>
        <p:nvSpPr>
          <p:cNvPr id="4" name="Platshållare för sidfot 3"/>
          <p:cNvSpPr>
            <a:spLocks noGrp="1"/>
          </p:cNvSpPr>
          <p:nvPr>
            <p:ph type="ftr" sz="quarter" idx="11"/>
          </p:nvPr>
        </p:nvSpPr>
        <p:spPr/>
        <p:txBody>
          <a:bodyPr/>
          <a:lstStyle/>
          <a:p>
            <a:r>
              <a:rPr lang="sv-SE">
                <a:solidFill>
                  <a:prstClr val="black">
                    <a:tint val="75000"/>
                  </a:prstClr>
                </a:solidFill>
                <a:latin typeface="Calibri"/>
              </a:rPr>
              <a:t>Cryogenic Safety J.G. Weisend II</a:t>
            </a:r>
          </a:p>
        </p:txBody>
      </p:sp>
      <p:sp>
        <p:nvSpPr>
          <p:cNvPr id="5" name="Platshållare för bildnummer 4"/>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466445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solidFill>
                  <a:prstClr val="black">
                    <a:tint val="75000"/>
                  </a:prstClr>
                </a:solidFill>
                <a:latin typeface="Calibri"/>
              </a:rPr>
              <a:t>Winter 2025</a:t>
            </a:r>
          </a:p>
        </p:txBody>
      </p:sp>
      <p:sp>
        <p:nvSpPr>
          <p:cNvPr id="3" name="Platshållare för sidfot 2"/>
          <p:cNvSpPr>
            <a:spLocks noGrp="1"/>
          </p:cNvSpPr>
          <p:nvPr>
            <p:ph type="ftr" sz="quarter" idx="11"/>
          </p:nvPr>
        </p:nvSpPr>
        <p:spPr/>
        <p:txBody>
          <a:bodyPr/>
          <a:lstStyle/>
          <a:p>
            <a:r>
              <a:rPr lang="sv-SE">
                <a:solidFill>
                  <a:prstClr val="black">
                    <a:tint val="75000"/>
                  </a:prstClr>
                </a:solidFill>
                <a:latin typeface="Calibri"/>
              </a:rPr>
              <a:t>Cryogenic Safety J.G. Weisend II</a:t>
            </a:r>
          </a:p>
        </p:txBody>
      </p:sp>
      <p:sp>
        <p:nvSpPr>
          <p:cNvPr id="4" name="Platshållare för bildnummer 3"/>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18600507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r>
              <a:rPr lang="sv-SE">
                <a:solidFill>
                  <a:prstClr val="black">
                    <a:tint val="75000"/>
                  </a:prstClr>
                </a:solidFill>
                <a:latin typeface="Calibri"/>
              </a:rPr>
              <a:t>Winter 2025</a:t>
            </a:r>
          </a:p>
        </p:txBody>
      </p:sp>
      <p:sp>
        <p:nvSpPr>
          <p:cNvPr id="6" name="Platshållare för sidfot 5"/>
          <p:cNvSpPr>
            <a:spLocks noGrp="1"/>
          </p:cNvSpPr>
          <p:nvPr>
            <p:ph type="ftr" sz="quarter" idx="11"/>
          </p:nvPr>
        </p:nvSpPr>
        <p:spPr/>
        <p:txBody>
          <a:bodyPr/>
          <a:lstStyle/>
          <a:p>
            <a:r>
              <a:rPr lang="sv-SE">
                <a:solidFill>
                  <a:prstClr val="black">
                    <a:tint val="75000"/>
                  </a:prstClr>
                </a:solidFill>
                <a:latin typeface="Calibri"/>
              </a:rPr>
              <a:t>Cryogenic Safety J.G. Weisend II</a:t>
            </a: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254203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r>
              <a:rPr lang="sv-SE">
                <a:solidFill>
                  <a:prstClr val="black">
                    <a:tint val="75000"/>
                  </a:prstClr>
                </a:solidFill>
                <a:latin typeface="Calibri"/>
              </a:rPr>
              <a:t>Winter 2025</a:t>
            </a:r>
          </a:p>
        </p:txBody>
      </p:sp>
      <p:sp>
        <p:nvSpPr>
          <p:cNvPr id="6" name="Platshållare för sidfot 5"/>
          <p:cNvSpPr>
            <a:spLocks noGrp="1"/>
          </p:cNvSpPr>
          <p:nvPr>
            <p:ph type="ftr" sz="quarter" idx="11"/>
          </p:nvPr>
        </p:nvSpPr>
        <p:spPr/>
        <p:txBody>
          <a:bodyPr/>
          <a:lstStyle/>
          <a:p>
            <a:r>
              <a:rPr lang="sv-SE">
                <a:solidFill>
                  <a:prstClr val="black">
                    <a:tint val="75000"/>
                  </a:prstClr>
                </a:solidFill>
                <a:latin typeface="Calibri"/>
              </a:rPr>
              <a:t>Cryogenic Safety J.G. Weisend II</a:t>
            </a: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2545449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solidFill>
                  <a:prstClr val="black">
                    <a:tint val="75000"/>
                  </a:prstClr>
                </a:solidFill>
                <a:latin typeface="Calibri"/>
              </a:rPr>
              <a:t>Winter 2025</a:t>
            </a:r>
          </a:p>
        </p:txBody>
      </p:sp>
      <p:sp>
        <p:nvSpPr>
          <p:cNvPr id="5" name="Platshållare för sidfot 4"/>
          <p:cNvSpPr>
            <a:spLocks noGrp="1"/>
          </p:cNvSpPr>
          <p:nvPr>
            <p:ph type="ftr" sz="quarter" idx="11"/>
          </p:nvPr>
        </p:nvSpPr>
        <p:spPr/>
        <p:txBody>
          <a:bodyPr/>
          <a:lstStyle/>
          <a:p>
            <a:r>
              <a:rPr lang="sv-SE">
                <a:solidFill>
                  <a:prstClr val="black">
                    <a:tint val="75000"/>
                  </a:prstClr>
                </a:solidFill>
                <a:latin typeface="Calibri"/>
              </a:rPr>
              <a:t>Cryogenic Safety J.G. Weisend II</a:t>
            </a: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929827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solidFill>
                  <a:prstClr val="black">
                    <a:tint val="75000"/>
                  </a:prstClr>
                </a:solidFill>
                <a:latin typeface="Calibri"/>
              </a:rPr>
              <a:t>Winter 2025</a:t>
            </a:r>
          </a:p>
        </p:txBody>
      </p:sp>
      <p:sp>
        <p:nvSpPr>
          <p:cNvPr id="5" name="Platshållare för sidfot 4"/>
          <p:cNvSpPr>
            <a:spLocks noGrp="1"/>
          </p:cNvSpPr>
          <p:nvPr>
            <p:ph type="ftr" sz="quarter" idx="11"/>
          </p:nvPr>
        </p:nvSpPr>
        <p:spPr/>
        <p:txBody>
          <a:bodyPr/>
          <a:lstStyle/>
          <a:p>
            <a:r>
              <a:rPr lang="sv-SE">
                <a:solidFill>
                  <a:prstClr val="black">
                    <a:tint val="75000"/>
                  </a:prstClr>
                </a:solidFill>
                <a:latin typeface="Calibri"/>
              </a:rPr>
              <a:t>Cryogenic Safety J.G. Weisend II</a:t>
            </a: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041097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a:p>
            <a:pPr lvl="1"/>
            <a:r>
              <a:rPr lang="sv-SE" dirty="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a:t>White bullet page</a:t>
            </a:r>
          </a:p>
        </p:txBody>
      </p:sp>
      <p:cxnSp>
        <p:nvCxnSpPr>
          <p:cNvPr id="4"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895428"/>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4" name="Picture 6" descr="FRIB_ppt_top.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17220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7" descr="FRIB_ppt_to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100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hangingPunct="0">
              <a:lnSpc>
                <a:spcPct val="90000"/>
              </a:lnSpc>
              <a:defRPr/>
            </a:pPr>
            <a:endParaRPr lang="en-US" dirty="0">
              <a:solidFill>
                <a:prstClr val="black"/>
              </a:solidFill>
              <a:latin typeface="Helvetica" pitchFamily="-65" charset="0"/>
              <a:ea typeface="Arial" pitchFamily="-65" charset="0"/>
              <a:cs typeface="Arial" pitchFamily="-65" charset="0"/>
            </a:endParaRPr>
          </a:p>
        </p:txBody>
      </p:sp>
      <p:sp>
        <p:nvSpPr>
          <p:cNvPr id="7" name="Rectangle 6"/>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a:defRPr/>
            </a:pPr>
            <a:endParaRPr lang="en-US">
              <a:solidFill>
                <a:prstClr val="black"/>
              </a:solidFill>
              <a:latin typeface="Arial" pitchFamily="-65" charset="0"/>
              <a:ea typeface="Arial" pitchFamily="-65" charset="0"/>
              <a:cs typeface="Arial" pitchFamily="-65" charset="0"/>
            </a:endParaRPr>
          </a:p>
        </p:txBody>
      </p:sp>
      <p:pic>
        <p:nvPicPr>
          <p:cNvPr id="8" name="Picture 10" descr="MSU Wordmark Green.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28600" y="6324600"/>
            <a:ext cx="1828800" cy="38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6200" y="1067100"/>
            <a:ext cx="8990922" cy="5027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76200" y="0"/>
            <a:ext cx="8991600" cy="1003300"/>
          </a:xfrm>
        </p:spPr>
        <p:txBody>
          <a:bodyPr anchor="ctr"/>
          <a:lstStyle/>
          <a:p>
            <a:r>
              <a:rPr lang="en-US" dirty="0"/>
              <a:t>Click to edit Master title style</a:t>
            </a:r>
          </a:p>
        </p:txBody>
      </p:sp>
      <p:sp>
        <p:nvSpPr>
          <p:cNvPr id="10" name="Footer Placeholder 10"/>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Cryogenic Safety J.G. Weisend II</a:t>
            </a:r>
            <a:endParaRPr lang="en-US" dirty="0"/>
          </a:p>
        </p:txBody>
      </p:sp>
      <p:sp>
        <p:nvSpPr>
          <p:cNvPr id="11" name="Slide Number Placeholder 4"/>
          <p:cNvSpPr>
            <a:spLocks noGrp="1"/>
          </p:cNvSpPr>
          <p:nvPr>
            <p:ph type="sldNum" sz="quarter" idx="11"/>
          </p:nvPr>
        </p:nvSpPr>
        <p:spPr/>
        <p:txBody>
          <a:bodyPr/>
          <a:lstStyle>
            <a:lvl1pPr>
              <a:defRPr/>
            </a:lvl1pPr>
          </a:lstStyle>
          <a:p>
            <a:r>
              <a:rPr lang="en-US">
                <a:solidFill>
                  <a:prstClr val="black">
                    <a:tint val="75000"/>
                  </a:prstClr>
                </a:solidFill>
                <a:latin typeface="Calibri"/>
              </a:rPr>
              <a:t>Slide </a:t>
            </a:r>
            <a:fld id="{6CD41468-C633-2441-AADC-D4301794A85A}" type="slidenum">
              <a:rPr lang="en-US">
                <a:solidFill>
                  <a:prstClr val="black">
                    <a:tint val="75000"/>
                  </a:prstClr>
                </a:solidFill>
                <a:latin typeface="Calibri"/>
              </a:rPr>
              <a:pPr/>
              <a:t>‹#›</a:t>
            </a:fld>
            <a:endParaRPr lang="en-US">
              <a:solidFill>
                <a:prstClr val="black">
                  <a:tint val="75000"/>
                </a:prstClr>
              </a:solidFill>
              <a:latin typeface="Calibri"/>
            </a:endParaRPr>
          </a:p>
        </p:txBody>
      </p:sp>
      <p:sp>
        <p:nvSpPr>
          <p:cNvPr id="12" name="Date Placeholder 3"/>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38081967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
            <a:ext cx="5762624" cy="1441451"/>
          </a:xfrm>
        </p:spPr>
        <p:txBody>
          <a:bodyPr/>
          <a:lstStyle/>
          <a:p>
            <a:r>
              <a:rPr lang="sv-SE"/>
              <a:t>Klicka här för att ändra format</a:t>
            </a:r>
          </a:p>
        </p:txBody>
      </p:sp>
      <p:cxnSp>
        <p:nvCxnSpPr>
          <p:cNvPr id="3"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27877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3" y="1955801"/>
            <a:ext cx="4766944" cy="3780620"/>
          </a:xfrm>
        </p:spPr>
        <p:txBody>
          <a:bodyPr lIns="0" tIns="0" rIns="0" bIns="0">
            <a:noAutofit/>
          </a:bodyPr>
          <a:lstStyle>
            <a:lvl1pPr marL="342900" indent="-342900" algn="l">
              <a:lnSpc>
                <a:spcPct val="90000"/>
              </a:lnSpc>
              <a:buFont typeface="Arial"/>
              <a:buChar char="•"/>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2" name="Rubrik 1"/>
          <p:cNvSpPr>
            <a:spLocks noGrp="1"/>
          </p:cNvSpPr>
          <p:nvPr>
            <p:ph type="title"/>
          </p:nvPr>
        </p:nvSpPr>
        <p:spPr>
          <a:xfrm>
            <a:off x="593512" y="-1"/>
            <a:ext cx="5762624" cy="1441451"/>
          </a:xfrm>
        </p:spPr>
        <p:txBody>
          <a:bodyPr/>
          <a:lstStyle/>
          <a:p>
            <a:r>
              <a:rPr lang="sv-SE"/>
              <a:t>Klicka här för att ändra format</a:t>
            </a:r>
          </a:p>
        </p:txBody>
      </p:sp>
      <p:sp>
        <p:nvSpPr>
          <p:cNvPr id="6" name="Rektangel med rundade hörn 5"/>
          <p:cNvSpPr/>
          <p:nvPr userDrawn="1"/>
        </p:nvSpPr>
        <p:spPr>
          <a:xfrm>
            <a:off x="6205857" y="1955801"/>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latin typeface="Calibri"/>
            </a:endParaRPr>
          </a:p>
        </p:txBody>
      </p:sp>
      <p:cxnSp>
        <p:nvCxnSpPr>
          <p:cNvPr id="7"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4875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a:p>
            <a:pPr lvl="1"/>
            <a:r>
              <a:rPr lang="sv-SE" dirty="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a:t>Blue bullet page</a:t>
            </a:r>
          </a:p>
        </p:txBody>
      </p:sp>
      <p:cxnSp>
        <p:nvCxnSpPr>
          <p:cNvPr id="4"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15894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a:p>
            <a:pPr lvl="1"/>
            <a:r>
              <a:rPr lang="sv-SE" dirty="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a:t>White bullet page</a:t>
            </a:r>
          </a:p>
        </p:txBody>
      </p:sp>
      <p:cxnSp>
        <p:nvCxnSpPr>
          <p:cNvPr id="4"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7481200"/>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0"/>
            <a:ext cx="6067426" cy="1441531"/>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69993" y="1964945"/>
            <a:ext cx="6536399" cy="40389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latin typeface="Calibri"/>
              </a:rPr>
              <a:t>Winter 2025</a:t>
            </a:r>
          </a:p>
        </p:txBody>
      </p:sp>
      <p:sp>
        <p:nvSpPr>
          <p:cNvPr id="5" name="Platshållare för sidfot 4"/>
          <p:cNvSpPr>
            <a:spLocks noGrp="1"/>
          </p:cNvSpPr>
          <p:nvPr>
            <p:ph type="ftr" sz="quarter" idx="11"/>
          </p:nvPr>
        </p:nvSpPr>
        <p:spPr/>
        <p:txBody>
          <a:bodyPr/>
          <a:lstStyle/>
          <a:p>
            <a:r>
              <a:rPr lang="sv-SE">
                <a:latin typeface="Calibri"/>
              </a:rPr>
              <a:t>Cryogenic Safety J.G. Weisend II</a:t>
            </a:r>
            <a:endParaRPr lang="sv-SE" dirty="0">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78812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r>
              <a:rPr lang="sv-SE">
                <a:latin typeface="Calibri"/>
              </a:rPr>
              <a:t>Winter 2025</a:t>
            </a:r>
          </a:p>
        </p:txBody>
      </p:sp>
      <p:sp>
        <p:nvSpPr>
          <p:cNvPr id="5" name="Platshållare för sidfot 4"/>
          <p:cNvSpPr>
            <a:spLocks noGrp="1"/>
          </p:cNvSpPr>
          <p:nvPr>
            <p:ph type="ftr" sz="quarter" idx="11"/>
          </p:nvPr>
        </p:nvSpPr>
        <p:spPr/>
        <p:txBody>
          <a:bodyPr/>
          <a:lstStyle/>
          <a:p>
            <a:r>
              <a:rPr lang="sv-SE">
                <a:latin typeface="Calibri"/>
              </a:rPr>
              <a:t>Cryogenic Safety J.G. Weisend II</a:t>
            </a:r>
            <a:endParaRPr lang="sv-SE" dirty="0">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46368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r>
              <a:rPr lang="sv-SE">
                <a:latin typeface="Calibri"/>
              </a:rPr>
              <a:t>Winter 2025</a:t>
            </a:r>
          </a:p>
        </p:txBody>
      </p:sp>
      <p:sp>
        <p:nvSpPr>
          <p:cNvPr id="6" name="Platshållare för sidfot 5"/>
          <p:cNvSpPr>
            <a:spLocks noGrp="1"/>
          </p:cNvSpPr>
          <p:nvPr>
            <p:ph type="ftr" sz="quarter" idx="11"/>
          </p:nvPr>
        </p:nvSpPr>
        <p:spPr/>
        <p:txBody>
          <a:bodyPr/>
          <a:lstStyle/>
          <a:p>
            <a:r>
              <a:rPr lang="sv-SE">
                <a:latin typeface="Calibri"/>
              </a:rPr>
              <a:t>Cryogenic Safety J.G. Weisend II</a:t>
            </a:r>
            <a:endParaRPr lang="sv-SE" dirty="0">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0137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r>
              <a:rPr lang="sv-SE">
                <a:latin typeface="Calibri"/>
              </a:rPr>
              <a:t>Winter 2025</a:t>
            </a:r>
          </a:p>
        </p:txBody>
      </p:sp>
      <p:sp>
        <p:nvSpPr>
          <p:cNvPr id="8" name="Platshållare för sidfot 7"/>
          <p:cNvSpPr>
            <a:spLocks noGrp="1"/>
          </p:cNvSpPr>
          <p:nvPr>
            <p:ph type="ftr" sz="quarter" idx="11"/>
          </p:nvPr>
        </p:nvSpPr>
        <p:spPr/>
        <p:txBody>
          <a:bodyPr/>
          <a:lstStyle/>
          <a:p>
            <a:r>
              <a:rPr lang="sv-SE">
                <a:latin typeface="Calibri"/>
              </a:rPr>
              <a:t>Cryogenic Safety J.G. Weisend II</a:t>
            </a:r>
            <a:endParaRPr lang="sv-SE" dirty="0">
              <a:latin typeface="Calibri"/>
            </a:endParaRPr>
          </a:p>
        </p:txBody>
      </p:sp>
      <p:sp>
        <p:nvSpPr>
          <p:cNvPr id="9" name="Platshållare för bildnummer 8"/>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10"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430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a:t>Klicka här för att ändra format</a:t>
            </a:r>
          </a:p>
        </p:txBody>
      </p:sp>
      <p:sp>
        <p:nvSpPr>
          <p:cNvPr id="3" name="Platshållare för datum 2"/>
          <p:cNvSpPr>
            <a:spLocks noGrp="1"/>
          </p:cNvSpPr>
          <p:nvPr>
            <p:ph type="dt" sz="half" idx="10"/>
          </p:nvPr>
        </p:nvSpPr>
        <p:spPr/>
        <p:txBody>
          <a:bodyPr/>
          <a:lstStyle/>
          <a:p>
            <a:r>
              <a:rPr lang="sv-SE">
                <a:latin typeface="Calibri"/>
              </a:rPr>
              <a:t>Winter 2025</a:t>
            </a:r>
          </a:p>
        </p:txBody>
      </p:sp>
      <p:sp>
        <p:nvSpPr>
          <p:cNvPr id="4" name="Platshållare för sidfot 3"/>
          <p:cNvSpPr>
            <a:spLocks noGrp="1"/>
          </p:cNvSpPr>
          <p:nvPr>
            <p:ph type="ftr" sz="quarter" idx="11"/>
          </p:nvPr>
        </p:nvSpPr>
        <p:spPr/>
        <p:txBody>
          <a:bodyPr/>
          <a:lstStyle/>
          <a:p>
            <a:r>
              <a:rPr lang="sv-SE">
                <a:latin typeface="Calibri"/>
              </a:rPr>
              <a:t>Cryogenic Safety J.G. Weisend II</a:t>
            </a:r>
            <a:endParaRPr lang="sv-SE" dirty="0">
              <a:latin typeface="Calibri"/>
            </a:endParaRPr>
          </a:p>
        </p:txBody>
      </p:sp>
      <p:sp>
        <p:nvSpPr>
          <p:cNvPr id="5" name="Platshållare för bildnummer 4"/>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6"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7850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0"/>
            <a:ext cx="6067426" cy="1441531"/>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69993" y="1964945"/>
            <a:ext cx="6536399" cy="40389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Winter 2025</a:t>
            </a:r>
          </a:p>
        </p:txBody>
      </p:sp>
      <p:sp>
        <p:nvSpPr>
          <p:cNvPr id="5" name="Platshållare för sidfot 4"/>
          <p:cNvSpPr>
            <a:spLocks noGrp="1"/>
          </p:cNvSpPr>
          <p:nvPr>
            <p:ph type="ftr" sz="quarter" idx="11"/>
          </p:nvPr>
        </p:nvSpPr>
        <p:spPr/>
        <p:txBody>
          <a:bodyPr/>
          <a:lstStyle/>
          <a:p>
            <a:r>
              <a:rPr lang="sv-SE"/>
              <a:t>Cryogenic Safety J.G. Weisend II</a:t>
            </a:r>
            <a:endParaRPr lang="sv-SE" dirty="0"/>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cxnSp>
        <p:nvCxnSpPr>
          <p:cNvPr id="7"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110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latin typeface="Calibri"/>
              </a:rPr>
              <a:t>Winter 2025</a:t>
            </a:r>
          </a:p>
        </p:txBody>
      </p:sp>
      <p:sp>
        <p:nvSpPr>
          <p:cNvPr id="3" name="Platshållare för sidfot 2"/>
          <p:cNvSpPr>
            <a:spLocks noGrp="1"/>
          </p:cNvSpPr>
          <p:nvPr>
            <p:ph type="ftr" sz="quarter" idx="11"/>
          </p:nvPr>
        </p:nvSpPr>
        <p:spPr/>
        <p:txBody>
          <a:bodyPr/>
          <a:lstStyle/>
          <a:p>
            <a:r>
              <a:rPr lang="sv-SE">
                <a:latin typeface="Calibri"/>
              </a:rPr>
              <a:t>Cryogenic Safety J.G. Weisend II</a:t>
            </a:r>
          </a:p>
        </p:txBody>
      </p:sp>
      <p:sp>
        <p:nvSpPr>
          <p:cNvPr id="4" name="Platshållare för bildnummer 3"/>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27845428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r>
              <a:rPr lang="sv-SE">
                <a:latin typeface="Calibri"/>
              </a:rPr>
              <a:t>Winter 2025</a:t>
            </a:r>
          </a:p>
        </p:txBody>
      </p:sp>
      <p:sp>
        <p:nvSpPr>
          <p:cNvPr id="6" name="Platshållare för sidfot 5"/>
          <p:cNvSpPr>
            <a:spLocks noGrp="1"/>
          </p:cNvSpPr>
          <p:nvPr>
            <p:ph type="ftr" sz="quarter" idx="11"/>
          </p:nvPr>
        </p:nvSpPr>
        <p:spPr/>
        <p:txBody>
          <a:bodyPr/>
          <a:lstStyle/>
          <a:p>
            <a:r>
              <a:rPr lang="sv-SE">
                <a:latin typeface="Calibri"/>
              </a:rPr>
              <a:t>Cryogenic Safety J.G. Weisend II</a:t>
            </a: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2155495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r>
              <a:rPr lang="sv-SE">
                <a:latin typeface="Calibri"/>
              </a:rPr>
              <a:t>Winter 2025</a:t>
            </a:r>
          </a:p>
        </p:txBody>
      </p:sp>
      <p:sp>
        <p:nvSpPr>
          <p:cNvPr id="6" name="Platshållare för sidfot 5"/>
          <p:cNvSpPr>
            <a:spLocks noGrp="1"/>
          </p:cNvSpPr>
          <p:nvPr>
            <p:ph type="ftr" sz="quarter" idx="11"/>
          </p:nvPr>
        </p:nvSpPr>
        <p:spPr/>
        <p:txBody>
          <a:bodyPr/>
          <a:lstStyle/>
          <a:p>
            <a:r>
              <a:rPr lang="sv-SE">
                <a:latin typeface="Calibri"/>
              </a:rPr>
              <a:t>Cryogenic Safety J.G. Weisend II</a:t>
            </a: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99115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latin typeface="Calibri"/>
              </a:rPr>
              <a:t>Winter 2025</a:t>
            </a:r>
          </a:p>
        </p:txBody>
      </p:sp>
      <p:sp>
        <p:nvSpPr>
          <p:cNvPr id="5" name="Platshållare för sidfot 4"/>
          <p:cNvSpPr>
            <a:spLocks noGrp="1"/>
          </p:cNvSpPr>
          <p:nvPr>
            <p:ph type="ftr" sz="quarter" idx="11"/>
          </p:nvPr>
        </p:nvSpPr>
        <p:spPr/>
        <p:txBody>
          <a:bodyPr/>
          <a:lstStyle/>
          <a:p>
            <a:r>
              <a:rPr lang="sv-SE">
                <a:latin typeface="Calibri"/>
              </a:rPr>
              <a:t>Cryogenic Safety J.G. Weisend II</a:t>
            </a: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33319760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latin typeface="Calibri"/>
              </a:rPr>
              <a:t>Winter 2025</a:t>
            </a:r>
          </a:p>
        </p:txBody>
      </p:sp>
      <p:sp>
        <p:nvSpPr>
          <p:cNvPr id="5" name="Platshållare för sidfot 4"/>
          <p:cNvSpPr>
            <a:spLocks noGrp="1"/>
          </p:cNvSpPr>
          <p:nvPr>
            <p:ph type="ftr" sz="quarter" idx="11"/>
          </p:nvPr>
        </p:nvSpPr>
        <p:spPr/>
        <p:txBody>
          <a:bodyPr/>
          <a:lstStyle/>
          <a:p>
            <a:r>
              <a:rPr lang="sv-SE">
                <a:latin typeface="Calibri"/>
              </a:rPr>
              <a:t>Cryogenic Safety J.G. Weisend II</a:t>
            </a: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42779387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latin typeface="Calibri"/>
            </a:endParaRPr>
          </a:p>
        </p:txBody>
      </p:sp>
      <p:pic>
        <p:nvPicPr>
          <p:cNvPr id="11" name="Bildobjekt 10" descr="ESS-logga-bl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r>
              <a:rPr lang="sv-SE">
                <a:latin typeface="Calibri"/>
              </a:rPr>
              <a:t>Winter 2025</a:t>
            </a:r>
          </a:p>
        </p:txBody>
      </p:sp>
      <p:sp>
        <p:nvSpPr>
          <p:cNvPr id="5" name="Platshållare för sidfot 4"/>
          <p:cNvSpPr>
            <a:spLocks noGrp="1"/>
          </p:cNvSpPr>
          <p:nvPr>
            <p:ph type="ftr" sz="quarter" idx="11"/>
          </p:nvPr>
        </p:nvSpPr>
        <p:spPr/>
        <p:txBody>
          <a:bodyPr/>
          <a:lstStyle/>
          <a:p>
            <a:r>
              <a:rPr lang="sv-SE">
                <a:latin typeface="Calibri"/>
              </a:rPr>
              <a:t>Cryogenic Safety J.G. Weisend II</a:t>
            </a: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
        <p:nvSpPr>
          <p:cNvPr id="9" name="Rubrik 1"/>
          <p:cNvSpPr>
            <a:spLocks noGrp="1"/>
          </p:cNvSpPr>
          <p:nvPr>
            <p:ph type="ctrTitle"/>
          </p:nvPr>
        </p:nvSpPr>
        <p:spPr>
          <a:xfrm>
            <a:off x="622138" y="130718"/>
            <a:ext cx="6290083" cy="1470025"/>
          </a:xfrm>
          <a:prstGeom prst="rect">
            <a:avLst/>
          </a:prstGeom>
          <a:noFill/>
        </p:spPr>
        <p:txBody>
          <a:bodyPr>
            <a:normAutofit/>
          </a:bodyPr>
          <a:lstStyle>
            <a:lvl1pPr algn="l">
              <a:defRPr sz="4000">
                <a:solidFill>
                  <a:srgbClr val="0094CA"/>
                </a:solidFill>
              </a:defRPr>
            </a:lvl1pPr>
          </a:lstStyle>
          <a:p>
            <a:r>
              <a:rPr lang="sv-SE" dirty="0"/>
              <a:t>Klicka här för att ändra format</a:t>
            </a:r>
          </a:p>
        </p:txBody>
      </p:sp>
    </p:spTree>
    <p:extLst>
      <p:ext uri="{BB962C8B-B14F-4D97-AF65-F5344CB8AC3E}">
        <p14:creationId xmlns:p14="http://schemas.microsoft.com/office/powerpoint/2010/main" val="528402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r>
              <a:rPr lang="sv-SE"/>
              <a:t>Winter 2025</a:t>
            </a:r>
          </a:p>
        </p:txBody>
      </p:sp>
      <p:sp>
        <p:nvSpPr>
          <p:cNvPr id="5" name="Platshållare för sidfot 4"/>
          <p:cNvSpPr>
            <a:spLocks noGrp="1"/>
          </p:cNvSpPr>
          <p:nvPr>
            <p:ph type="ftr" sz="quarter" idx="11"/>
          </p:nvPr>
        </p:nvSpPr>
        <p:spPr/>
        <p:txBody>
          <a:bodyPr/>
          <a:lstStyle/>
          <a:p>
            <a:r>
              <a:rPr lang="sv-SE"/>
              <a:t>Cryogenic Safety J.G. Weisend II</a:t>
            </a:r>
            <a:endParaRPr lang="sv-SE" dirty="0"/>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cxnSp>
        <p:nvCxnSpPr>
          <p:cNvPr id="7"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211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r>
              <a:rPr lang="sv-SE"/>
              <a:t>Winter 2025</a:t>
            </a:r>
          </a:p>
        </p:txBody>
      </p:sp>
      <p:sp>
        <p:nvSpPr>
          <p:cNvPr id="6" name="Platshållare för sidfot 5"/>
          <p:cNvSpPr>
            <a:spLocks noGrp="1"/>
          </p:cNvSpPr>
          <p:nvPr>
            <p:ph type="ftr" sz="quarter" idx="11"/>
          </p:nvPr>
        </p:nvSpPr>
        <p:spPr/>
        <p:txBody>
          <a:bodyPr/>
          <a:lstStyle/>
          <a:p>
            <a:r>
              <a:rPr lang="sv-SE"/>
              <a:t>Cryogenic Safety J.G. Weisend II</a:t>
            </a:r>
            <a:endParaRPr lang="sv-SE" dirty="0"/>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cxnSp>
        <p:nvCxnSpPr>
          <p:cNvPr id="8"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r>
              <a:rPr lang="sv-SE"/>
              <a:t>Winter 2025</a:t>
            </a:r>
          </a:p>
        </p:txBody>
      </p:sp>
      <p:sp>
        <p:nvSpPr>
          <p:cNvPr id="8" name="Platshållare för sidfot 7"/>
          <p:cNvSpPr>
            <a:spLocks noGrp="1"/>
          </p:cNvSpPr>
          <p:nvPr>
            <p:ph type="ftr" sz="quarter" idx="11"/>
          </p:nvPr>
        </p:nvSpPr>
        <p:spPr/>
        <p:txBody>
          <a:bodyPr/>
          <a:lstStyle/>
          <a:p>
            <a:r>
              <a:rPr lang="sv-SE"/>
              <a:t>Cryogenic Safety J.G. Weisend II</a:t>
            </a:r>
            <a:endParaRPr lang="sv-SE" dirty="0"/>
          </a:p>
        </p:txBody>
      </p:sp>
      <p:sp>
        <p:nvSpPr>
          <p:cNvPr id="9" name="Platshållare för bildnummer 8"/>
          <p:cNvSpPr>
            <a:spLocks noGrp="1"/>
          </p:cNvSpPr>
          <p:nvPr>
            <p:ph type="sldNum" sz="quarter" idx="12"/>
          </p:nvPr>
        </p:nvSpPr>
        <p:spPr/>
        <p:txBody>
          <a:bodyPr/>
          <a:lstStyle/>
          <a:p>
            <a:fld id="{038C62C7-F79B-CD4A-A5DF-5683BBEC4A65}" type="slidenum">
              <a:rPr lang="sv-SE" smtClean="0"/>
              <a:t>‹#›</a:t>
            </a:fld>
            <a:endParaRPr lang="sv-SE"/>
          </a:p>
        </p:txBody>
      </p:sp>
      <p:cxnSp>
        <p:nvCxnSpPr>
          <p:cNvPr id="10"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59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a:t>Klicka här för att ändra format</a:t>
            </a:r>
          </a:p>
        </p:txBody>
      </p:sp>
      <p:sp>
        <p:nvSpPr>
          <p:cNvPr id="3" name="Platshållare för datum 2"/>
          <p:cNvSpPr>
            <a:spLocks noGrp="1"/>
          </p:cNvSpPr>
          <p:nvPr>
            <p:ph type="dt" sz="half" idx="10"/>
          </p:nvPr>
        </p:nvSpPr>
        <p:spPr/>
        <p:txBody>
          <a:bodyPr/>
          <a:lstStyle/>
          <a:p>
            <a:r>
              <a:rPr lang="sv-SE"/>
              <a:t>Winter 2025</a:t>
            </a:r>
          </a:p>
        </p:txBody>
      </p:sp>
      <p:sp>
        <p:nvSpPr>
          <p:cNvPr id="4" name="Platshållare för sidfot 3"/>
          <p:cNvSpPr>
            <a:spLocks noGrp="1"/>
          </p:cNvSpPr>
          <p:nvPr>
            <p:ph type="ftr" sz="quarter" idx="11"/>
          </p:nvPr>
        </p:nvSpPr>
        <p:spPr/>
        <p:txBody>
          <a:bodyPr/>
          <a:lstStyle/>
          <a:p>
            <a:r>
              <a:rPr lang="sv-SE"/>
              <a:t>Cryogenic Safety J.G. Weisend II</a:t>
            </a:r>
            <a:endParaRPr lang="sv-SE" dirty="0"/>
          </a:p>
        </p:txBody>
      </p:sp>
      <p:sp>
        <p:nvSpPr>
          <p:cNvPr id="5" name="Platshållare för bildnummer 4"/>
          <p:cNvSpPr>
            <a:spLocks noGrp="1"/>
          </p:cNvSpPr>
          <p:nvPr>
            <p:ph type="sldNum" sz="quarter" idx="12"/>
          </p:nvPr>
        </p:nvSpPr>
        <p:spPr/>
        <p:txBody>
          <a:bodyPr/>
          <a:lstStyle/>
          <a:p>
            <a:fld id="{038C62C7-F79B-CD4A-A5DF-5683BBEC4A65}" type="slidenum">
              <a:rPr lang="sv-SE" smtClean="0"/>
              <a:t>‹#›</a:t>
            </a:fld>
            <a:endParaRPr lang="sv-SE"/>
          </a:p>
        </p:txBody>
      </p:sp>
      <p:cxnSp>
        <p:nvCxnSpPr>
          <p:cNvPr id="6"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73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1.png"/><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1" y="1964945"/>
            <a:ext cx="6536399" cy="4038981"/>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94CA"/>
                </a:solidFill>
              </a:defRPr>
            </a:lvl1pPr>
          </a:lstStyle>
          <a:p>
            <a:r>
              <a:rPr lang="sv-SE"/>
              <a:t>Winter 2025</a:t>
            </a: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94CA"/>
                </a:solidFill>
              </a:defRPr>
            </a:lvl1pPr>
          </a:lstStyle>
          <a:p>
            <a:r>
              <a:rPr lang="sv-SE"/>
              <a:t>Cryogenic Safety J.G. Weisend II</a:t>
            </a:r>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94CA"/>
                </a:solidFill>
              </a:defRPr>
            </a:lvl1pPr>
          </a:lstStyle>
          <a:p>
            <a:fld id="{038C62C7-F79B-CD4A-A5DF-5683BBEC4A65}" type="slidenum">
              <a:rPr lang="sv-SE" smtClean="0"/>
              <a:pPr/>
              <a:t>‹#›</a:t>
            </a:fld>
            <a:endParaRPr lang="sv-SE"/>
          </a:p>
        </p:txBody>
      </p:sp>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pic>
        <p:nvPicPr>
          <p:cNvPr id="8" name="Bildobjekt 7" descr="ESS-vit-logga.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326974" y="378759"/>
            <a:ext cx="1359826" cy="727507"/>
          </a:xfrm>
          <a:prstGeom prst="rect">
            <a:avLst/>
          </a:prstGeom>
        </p:spPr>
      </p:pic>
      <p:sp>
        <p:nvSpPr>
          <p:cNvPr id="11" name="Platshållare för rubrik 10"/>
          <p:cNvSpPr>
            <a:spLocks noGrp="1"/>
          </p:cNvSpPr>
          <p:nvPr>
            <p:ph type="title"/>
          </p:nvPr>
        </p:nvSpPr>
        <p:spPr>
          <a:xfrm>
            <a:off x="1367286" y="12828"/>
            <a:ext cx="5762624" cy="1441451"/>
          </a:xfrm>
          <a:prstGeom prst="rect">
            <a:avLst/>
          </a:prstGeom>
        </p:spPr>
        <p:txBody>
          <a:bodyPr vert="horz" lIns="0" tIns="0" rIns="0" bIns="0" rtlCol="0" anchor="ctr">
            <a:noAutofit/>
          </a:bodyPr>
          <a:lstStyle/>
          <a:p>
            <a:r>
              <a:rPr lang="sv-SE"/>
              <a:t>Klicka här för att ändra format</a:t>
            </a:r>
          </a:p>
        </p:txBody>
      </p:sp>
    </p:spTree>
    <p:extLst>
      <p:ext uri="{BB962C8B-B14F-4D97-AF65-F5344CB8AC3E}">
        <p14:creationId xmlns:p14="http://schemas.microsoft.com/office/powerpoint/2010/main" val="15720040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5" r:id="rId3"/>
    <p:sldLayoutId id="2147483676"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707" r:id="rId16"/>
  </p:sldLayoutIdLst>
  <p:hf hdr="0"/>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a:t>Winter 2025</a:t>
            </a: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Cryogenic Safety J.G. Weisend II</a:t>
            </a: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797C7-3D02-2A4F-97AD-9EB2A99A67F0}" type="slidenum">
              <a:rPr lang="sv-SE" smtClean="0"/>
              <a:t>‹#›</a:t>
            </a:fld>
            <a:endParaRPr lang="sv-SE"/>
          </a:p>
        </p:txBody>
      </p:sp>
    </p:spTree>
    <p:extLst>
      <p:ext uri="{BB962C8B-B14F-4D97-AF65-F5344CB8AC3E}">
        <p14:creationId xmlns:p14="http://schemas.microsoft.com/office/powerpoint/2010/main" val="9030477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7" r:id="rId1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a:solidFill>
                  <a:prstClr val="black">
                    <a:tint val="75000"/>
                  </a:prstClr>
                </a:solidFill>
                <a:latin typeface="Calibri"/>
              </a:rPr>
              <a:t>Winter 2025</a:t>
            </a: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solidFill>
                  <a:prstClr val="black">
                    <a:tint val="75000"/>
                  </a:prstClr>
                </a:solidFill>
                <a:latin typeface="Calibri"/>
              </a:rPr>
              <a:t>Cryogenic Safety J.G. Weisend II</a:t>
            </a: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837558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1" y="1964945"/>
            <a:ext cx="6536399" cy="4038981"/>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94CA"/>
                </a:solidFill>
              </a:defRPr>
            </a:lvl1pPr>
          </a:lstStyle>
          <a:p>
            <a:r>
              <a:rPr lang="sv-SE">
                <a:latin typeface="Calibri"/>
              </a:rPr>
              <a:t>Winter 2025</a:t>
            </a: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94CA"/>
                </a:solidFill>
              </a:defRPr>
            </a:lvl1pPr>
          </a:lstStyle>
          <a:p>
            <a:r>
              <a:rPr lang="sv-SE">
                <a:latin typeface="Calibri"/>
              </a:rPr>
              <a:t>Cryogenic Safety J.G. Weisend II</a:t>
            </a:r>
            <a:endParaRPr lang="sv-SE" dirty="0">
              <a:latin typeface="Calibri"/>
            </a:endParaRP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94CA"/>
                </a:solidFill>
              </a:defRPr>
            </a:lvl1pPr>
          </a:lstStyle>
          <a:p>
            <a:fld id="{038C62C7-F79B-CD4A-A5DF-5683BBEC4A65}" type="slidenum">
              <a:rPr lang="sv-SE" smtClean="0">
                <a:latin typeface="Calibri"/>
              </a:rPr>
              <a:pPr/>
              <a:t>‹#›</a:t>
            </a:fld>
            <a:endParaRPr lang="sv-SE">
              <a:latin typeface="Calibri"/>
            </a:endParaRPr>
          </a:p>
        </p:txBody>
      </p:sp>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latin typeface="Calibri"/>
            </a:endParaRPr>
          </a:p>
        </p:txBody>
      </p:sp>
      <p:pic>
        <p:nvPicPr>
          <p:cNvPr id="8" name="Bildobjekt 7" descr="ESS-vit-logga.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7326974" y="378759"/>
            <a:ext cx="1359826" cy="727507"/>
          </a:xfrm>
          <a:prstGeom prst="rect">
            <a:avLst/>
          </a:prstGeom>
        </p:spPr>
      </p:pic>
      <p:sp>
        <p:nvSpPr>
          <p:cNvPr id="11" name="Platshållare för rubrik 10"/>
          <p:cNvSpPr>
            <a:spLocks noGrp="1"/>
          </p:cNvSpPr>
          <p:nvPr>
            <p:ph type="title"/>
          </p:nvPr>
        </p:nvSpPr>
        <p:spPr>
          <a:xfrm>
            <a:off x="1367286" y="12828"/>
            <a:ext cx="5762624" cy="1441451"/>
          </a:xfrm>
          <a:prstGeom prst="rect">
            <a:avLst/>
          </a:prstGeom>
        </p:spPr>
        <p:txBody>
          <a:bodyPr vert="horz" lIns="0" tIns="0" rIns="0" bIns="0" rtlCol="0" anchor="ctr">
            <a:noAutofit/>
          </a:bodyPr>
          <a:lstStyle/>
          <a:p>
            <a:r>
              <a:rPr lang="sv-SE"/>
              <a:t>Klicka här för att ändra format</a:t>
            </a:r>
          </a:p>
        </p:txBody>
      </p:sp>
    </p:spTree>
    <p:extLst>
      <p:ext uri="{BB962C8B-B14F-4D97-AF65-F5344CB8AC3E}">
        <p14:creationId xmlns:p14="http://schemas.microsoft.com/office/powerpoint/2010/main" val="166651749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Lst>
  <p:hf hdr="0"/>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package" Target="../embeddings/Microsoft_Word_Document.docx"/><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2.bin"/><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3.bin"/><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9.xml"/><Relationship Id="rId4" Type="http://schemas.openxmlformats.org/officeDocument/2006/relationships/image" Target="../media/image22.JPG"/></Relationships>
</file>

<file path=ppt/slides/_rels/slide5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0.xml"/><Relationship Id="rId5" Type="http://schemas.openxmlformats.org/officeDocument/2006/relationships/image" Target="../media/image26.JPG"/><Relationship Id="rId4" Type="http://schemas.openxmlformats.org/officeDocument/2006/relationships/image" Target="../media/image25.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8.tif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7" name="textruta 6"/>
          <p:cNvSpPr txBox="1"/>
          <p:nvPr/>
        </p:nvSpPr>
        <p:spPr>
          <a:xfrm>
            <a:off x="-31277" y="1991297"/>
            <a:ext cx="9144000" cy="2123658"/>
          </a:xfrm>
          <a:prstGeom prst="rect">
            <a:avLst/>
          </a:prstGeom>
          <a:noFill/>
        </p:spPr>
        <p:txBody>
          <a:bodyPr wrap="square" rtlCol="0">
            <a:spAutoFit/>
          </a:bodyPr>
          <a:lstStyle/>
          <a:p>
            <a:pPr algn="ctr"/>
            <a:r>
              <a:rPr lang="en-GB" sz="3600" dirty="0">
                <a:solidFill>
                  <a:srgbClr val="FFFFFF"/>
                </a:solidFill>
              </a:rPr>
              <a:t>Lecture 16</a:t>
            </a:r>
          </a:p>
          <a:p>
            <a:pPr algn="ctr"/>
            <a:r>
              <a:rPr lang="en-GB" sz="3600" dirty="0">
                <a:solidFill>
                  <a:srgbClr val="FFFFFF"/>
                </a:solidFill>
              </a:rPr>
              <a:t>Cryogenic Safety</a:t>
            </a:r>
          </a:p>
          <a:p>
            <a:pPr algn="ctr"/>
            <a:endParaRPr lang="en-GB" sz="3600" dirty="0">
              <a:solidFill>
                <a:srgbClr val="FFFFFF"/>
              </a:solidFill>
            </a:endParaRPr>
          </a:p>
          <a:p>
            <a:pPr algn="ctr"/>
            <a:r>
              <a:rPr lang="en-GB" sz="2400" dirty="0">
                <a:solidFill>
                  <a:srgbClr val="FFFFFF"/>
                </a:solidFill>
              </a:rPr>
              <a:t>J.G. Weisend II</a:t>
            </a:r>
          </a:p>
        </p:txBody>
      </p:sp>
    </p:spTree>
    <p:extLst>
      <p:ext uri="{BB962C8B-B14F-4D97-AF65-F5344CB8AC3E}">
        <p14:creationId xmlns:p14="http://schemas.microsoft.com/office/powerpoint/2010/main" val="441942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374" y="0"/>
            <a:ext cx="6067426" cy="1441531"/>
          </a:xfrm>
        </p:spPr>
        <p:txBody>
          <a:bodyPr/>
          <a:lstStyle/>
          <a:p>
            <a:r>
              <a:rPr lang="en-US" dirty="0"/>
              <a:t> Some Appropriate Materials </a:t>
            </a:r>
            <a:br>
              <a:rPr lang="en-US" dirty="0"/>
            </a:br>
            <a:r>
              <a:rPr lang="en-US" dirty="0"/>
              <a:t>for use in Cryogenics</a:t>
            </a:r>
          </a:p>
        </p:txBody>
      </p:sp>
      <p:graphicFrame>
        <p:nvGraphicFramePr>
          <p:cNvPr id="7" name="Content Placeholder 6"/>
          <p:cNvGraphicFramePr>
            <a:graphicFrameLocks noGrp="1"/>
          </p:cNvGraphicFramePr>
          <p:nvPr>
            <p:ph idx="1"/>
          </p:nvPr>
        </p:nvGraphicFramePr>
        <p:xfrm>
          <a:off x="833682" y="1441531"/>
          <a:ext cx="7853118" cy="4927600"/>
        </p:xfrm>
        <a:graphic>
          <a:graphicData uri="http://schemas.openxmlformats.org/drawingml/2006/table">
            <a:tbl>
              <a:tblPr firstRow="1" bandRow="1">
                <a:tableStyleId>{5C22544A-7EE6-4342-B048-85BDC9FD1C3A}</a:tableStyleId>
              </a:tblPr>
              <a:tblGrid>
                <a:gridCol w="7853118">
                  <a:extLst>
                    <a:ext uri="{9D8B030D-6E8A-4147-A177-3AD203B41FA5}">
                      <a16:colId xmlns:a16="http://schemas.microsoft.com/office/drawing/2014/main" val="20000"/>
                    </a:ext>
                  </a:extLst>
                </a:gridCol>
              </a:tblGrid>
              <a:tr h="370840">
                <a:tc>
                  <a:txBody>
                    <a:bodyPr/>
                    <a:lstStyle/>
                    <a:p>
                      <a:endParaRPr lang="en-US" dirty="0"/>
                    </a:p>
                  </a:txBody>
                  <a:tcPr/>
                </a:tc>
                <a:extLst>
                  <a:ext uri="{0D108BD9-81ED-4DB2-BD59-A6C34878D82A}">
                    <a16:rowId xmlns:a16="http://schemas.microsoft.com/office/drawing/2014/main" val="10000"/>
                  </a:ext>
                </a:extLst>
              </a:tr>
              <a:tr h="370840">
                <a:tc>
                  <a:txBody>
                    <a:bodyPr/>
                    <a:lstStyle/>
                    <a:p>
                      <a:pPr>
                        <a:spcAft>
                          <a:spcPts val="0"/>
                        </a:spcAft>
                      </a:pPr>
                      <a:r>
                        <a:rPr lang="en-US" sz="2000" dirty="0">
                          <a:effectLst/>
                          <a:latin typeface="Tahoma"/>
                          <a:ea typeface="ＭＳ 明朝"/>
                          <a:cs typeface="Times New Roman"/>
                        </a:rPr>
                        <a:t>Austenitic stainless steels e.g. 304, 304L, 316, 321</a:t>
                      </a:r>
                    </a:p>
                  </a:txBody>
                  <a:tcPr marL="68580" marR="68580" marT="0" marB="0"/>
                </a:tc>
                <a:extLst>
                  <a:ext uri="{0D108BD9-81ED-4DB2-BD59-A6C34878D82A}">
                    <a16:rowId xmlns:a16="http://schemas.microsoft.com/office/drawing/2014/main" val="10001"/>
                  </a:ext>
                </a:extLst>
              </a:tr>
              <a:tr h="370840">
                <a:tc>
                  <a:txBody>
                    <a:bodyPr/>
                    <a:lstStyle/>
                    <a:p>
                      <a:pPr>
                        <a:spcAft>
                          <a:spcPts val="0"/>
                        </a:spcAft>
                      </a:pPr>
                      <a:r>
                        <a:rPr lang="en-US" sz="2000" dirty="0">
                          <a:effectLst/>
                          <a:latin typeface="Tahoma"/>
                          <a:ea typeface="ＭＳ 明朝"/>
                          <a:cs typeface="Times New Roman"/>
                        </a:rPr>
                        <a:t>Aluminum alloys e.g. 6061, 6063, 1100</a:t>
                      </a:r>
                    </a:p>
                  </a:txBody>
                  <a:tcPr marL="68580" marR="68580" marT="0" marB="0"/>
                </a:tc>
                <a:extLst>
                  <a:ext uri="{0D108BD9-81ED-4DB2-BD59-A6C34878D82A}">
                    <a16:rowId xmlns:a16="http://schemas.microsoft.com/office/drawing/2014/main" val="10002"/>
                  </a:ext>
                </a:extLst>
              </a:tr>
              <a:tr h="370840">
                <a:tc>
                  <a:txBody>
                    <a:bodyPr/>
                    <a:lstStyle/>
                    <a:p>
                      <a:pPr>
                        <a:spcAft>
                          <a:spcPts val="0"/>
                        </a:spcAft>
                      </a:pPr>
                      <a:r>
                        <a:rPr lang="en-US" sz="2000" dirty="0">
                          <a:effectLst/>
                          <a:latin typeface="Tahoma"/>
                          <a:ea typeface="ＭＳ 明朝"/>
                          <a:cs typeface="Times New Roman"/>
                        </a:rPr>
                        <a:t>Copper e.g. OFHC, ETP and phosphorous deoxidized</a:t>
                      </a:r>
                    </a:p>
                  </a:txBody>
                  <a:tcPr marL="68580" marR="68580" marT="0" marB="0"/>
                </a:tc>
                <a:extLst>
                  <a:ext uri="{0D108BD9-81ED-4DB2-BD59-A6C34878D82A}">
                    <a16:rowId xmlns:a16="http://schemas.microsoft.com/office/drawing/2014/main" val="10003"/>
                  </a:ext>
                </a:extLst>
              </a:tr>
              <a:tr h="370840">
                <a:tc>
                  <a:txBody>
                    <a:bodyPr/>
                    <a:lstStyle/>
                    <a:p>
                      <a:pPr>
                        <a:spcAft>
                          <a:spcPts val="0"/>
                        </a:spcAft>
                      </a:pPr>
                      <a:r>
                        <a:rPr lang="en-US" sz="2000">
                          <a:effectLst/>
                          <a:latin typeface="Tahoma"/>
                          <a:ea typeface="ＭＳ 明朝"/>
                          <a:cs typeface="Times New Roman"/>
                        </a:rPr>
                        <a:t>Brass</a:t>
                      </a:r>
                    </a:p>
                  </a:txBody>
                  <a:tcPr marL="68580" marR="68580" marT="0" marB="0"/>
                </a:tc>
                <a:extLst>
                  <a:ext uri="{0D108BD9-81ED-4DB2-BD59-A6C34878D82A}">
                    <a16:rowId xmlns:a16="http://schemas.microsoft.com/office/drawing/2014/main" val="10004"/>
                  </a:ext>
                </a:extLst>
              </a:tr>
              <a:tr h="370840">
                <a:tc>
                  <a:txBody>
                    <a:bodyPr/>
                    <a:lstStyle/>
                    <a:p>
                      <a:pPr>
                        <a:spcAft>
                          <a:spcPts val="0"/>
                        </a:spcAft>
                      </a:pPr>
                      <a:r>
                        <a:rPr lang="en-US" sz="2000" dirty="0">
                          <a:effectLst/>
                          <a:latin typeface="Tahoma"/>
                          <a:ea typeface="ＭＳ 明朝"/>
                          <a:cs typeface="Times New Roman"/>
                        </a:rPr>
                        <a:t>Fiber reinforced plastics such as G –10 and G –11</a:t>
                      </a:r>
                    </a:p>
                  </a:txBody>
                  <a:tcPr marL="68580" marR="68580" marT="0" marB="0"/>
                </a:tc>
                <a:extLst>
                  <a:ext uri="{0D108BD9-81ED-4DB2-BD59-A6C34878D82A}">
                    <a16:rowId xmlns:a16="http://schemas.microsoft.com/office/drawing/2014/main" val="10005"/>
                  </a:ext>
                </a:extLst>
              </a:tr>
              <a:tr h="370840">
                <a:tc>
                  <a:txBody>
                    <a:bodyPr/>
                    <a:lstStyle/>
                    <a:p>
                      <a:pPr>
                        <a:spcAft>
                          <a:spcPts val="0"/>
                        </a:spcAft>
                      </a:pPr>
                      <a:r>
                        <a:rPr lang="en-US" sz="2000" dirty="0">
                          <a:effectLst/>
                          <a:latin typeface="Tahoma"/>
                          <a:ea typeface="ＭＳ 明朝"/>
                          <a:cs typeface="Times New Roman"/>
                        </a:rPr>
                        <a:t>Teflon (depending on the application)</a:t>
                      </a:r>
                    </a:p>
                  </a:txBody>
                  <a:tcPr marL="68580" marR="68580" marT="0" marB="0"/>
                </a:tc>
                <a:extLst>
                  <a:ext uri="{0D108BD9-81ED-4DB2-BD59-A6C34878D82A}">
                    <a16:rowId xmlns:a16="http://schemas.microsoft.com/office/drawing/2014/main" val="10006"/>
                  </a:ext>
                </a:extLst>
              </a:tr>
              <a:tr h="370840">
                <a:tc>
                  <a:txBody>
                    <a:bodyPr/>
                    <a:lstStyle/>
                    <a:p>
                      <a:pPr>
                        <a:spcAft>
                          <a:spcPts val="0"/>
                        </a:spcAft>
                      </a:pPr>
                      <a:r>
                        <a:rPr lang="en-US" sz="2000" dirty="0">
                          <a:effectLst/>
                          <a:latin typeface="Tahoma"/>
                          <a:ea typeface="ＭＳ 明朝"/>
                          <a:cs typeface="Times New Roman"/>
                        </a:rPr>
                        <a:t>Niobium &amp; Titanium (frequently used in superconducting RF systems)</a:t>
                      </a:r>
                    </a:p>
                  </a:txBody>
                  <a:tcPr marL="68580" marR="68580" marT="0" marB="0"/>
                </a:tc>
                <a:extLst>
                  <a:ext uri="{0D108BD9-81ED-4DB2-BD59-A6C34878D82A}">
                    <a16:rowId xmlns:a16="http://schemas.microsoft.com/office/drawing/2014/main" val="10007"/>
                  </a:ext>
                </a:extLst>
              </a:tr>
              <a:tr h="370840">
                <a:tc>
                  <a:txBody>
                    <a:bodyPr/>
                    <a:lstStyle/>
                    <a:p>
                      <a:pPr>
                        <a:spcAft>
                          <a:spcPts val="0"/>
                        </a:spcAft>
                      </a:pPr>
                      <a:r>
                        <a:rPr lang="en-US" sz="2000">
                          <a:effectLst/>
                          <a:latin typeface="Tahoma"/>
                          <a:ea typeface="ＭＳ 明朝"/>
                          <a:cs typeface="Times New Roman"/>
                        </a:rPr>
                        <a:t>Invar (Ni /Fe alloy) </a:t>
                      </a:r>
                    </a:p>
                  </a:txBody>
                  <a:tcPr marL="68580" marR="68580" marT="0" marB="0"/>
                </a:tc>
                <a:extLst>
                  <a:ext uri="{0D108BD9-81ED-4DB2-BD59-A6C34878D82A}">
                    <a16:rowId xmlns:a16="http://schemas.microsoft.com/office/drawing/2014/main" val="10008"/>
                  </a:ext>
                </a:extLst>
              </a:tr>
              <a:tr h="370840">
                <a:tc>
                  <a:txBody>
                    <a:bodyPr/>
                    <a:lstStyle/>
                    <a:p>
                      <a:pPr>
                        <a:spcAft>
                          <a:spcPts val="0"/>
                        </a:spcAft>
                      </a:pPr>
                      <a:r>
                        <a:rPr lang="en-US" sz="2000" dirty="0">
                          <a:effectLst/>
                          <a:latin typeface="Tahoma"/>
                          <a:ea typeface="ＭＳ 明朝"/>
                          <a:cs typeface="Times New Roman"/>
                        </a:rPr>
                        <a:t>Indium (used as an O ring material)</a:t>
                      </a:r>
                    </a:p>
                  </a:txBody>
                  <a:tcPr marL="68580" marR="68580" marT="0" marB="0"/>
                </a:tc>
                <a:extLst>
                  <a:ext uri="{0D108BD9-81ED-4DB2-BD59-A6C34878D82A}">
                    <a16:rowId xmlns:a16="http://schemas.microsoft.com/office/drawing/2014/main" val="10009"/>
                  </a:ext>
                </a:extLst>
              </a:tr>
              <a:tr h="370840">
                <a:tc>
                  <a:txBody>
                    <a:bodyPr/>
                    <a:lstStyle/>
                    <a:p>
                      <a:pPr>
                        <a:spcAft>
                          <a:spcPts val="0"/>
                        </a:spcAft>
                      </a:pPr>
                      <a:r>
                        <a:rPr lang="en-US" sz="2000" dirty="0" err="1">
                          <a:effectLst/>
                          <a:latin typeface="Tahoma"/>
                          <a:ea typeface="ＭＳ 明朝"/>
                          <a:cs typeface="Times New Roman"/>
                        </a:rPr>
                        <a:t>Kapton</a:t>
                      </a:r>
                      <a:r>
                        <a:rPr lang="en-US" sz="2000" dirty="0">
                          <a:effectLst/>
                          <a:latin typeface="Tahoma"/>
                          <a:ea typeface="ＭＳ 明朝"/>
                          <a:cs typeface="Times New Roman"/>
                        </a:rPr>
                        <a:t> and Mylar (used in Multilayer Insulation and as electrical insulation</a:t>
                      </a:r>
                    </a:p>
                  </a:txBody>
                  <a:tcPr marL="68580" marR="68580" marT="0" marB="0"/>
                </a:tc>
                <a:extLst>
                  <a:ext uri="{0D108BD9-81ED-4DB2-BD59-A6C34878D82A}">
                    <a16:rowId xmlns:a16="http://schemas.microsoft.com/office/drawing/2014/main" val="10010"/>
                  </a:ext>
                </a:extLst>
              </a:tr>
              <a:tr h="370840">
                <a:tc>
                  <a:txBody>
                    <a:bodyPr/>
                    <a:lstStyle/>
                    <a:p>
                      <a:pPr>
                        <a:spcAft>
                          <a:spcPts val="0"/>
                        </a:spcAft>
                      </a:pPr>
                      <a:r>
                        <a:rPr lang="en-US" sz="2000" dirty="0">
                          <a:effectLst/>
                          <a:latin typeface="Tahoma"/>
                          <a:ea typeface="ＭＳ 明朝"/>
                          <a:cs typeface="Times New Roman"/>
                        </a:rPr>
                        <a:t>Quartz (used in windows)</a:t>
                      </a:r>
                    </a:p>
                  </a:txBody>
                  <a:tcPr marL="68580" marR="68580" marT="0" marB="0"/>
                </a:tc>
                <a:extLst>
                  <a:ext uri="{0D108BD9-81ED-4DB2-BD59-A6C34878D82A}">
                    <a16:rowId xmlns:a16="http://schemas.microsoft.com/office/drawing/2014/main" val="10011"/>
                  </a:ext>
                </a:extLst>
              </a:tr>
            </a:tbl>
          </a:graphicData>
        </a:graphic>
      </p:graphicFrame>
      <p:sp>
        <p:nvSpPr>
          <p:cNvPr id="4" name="Date Placeholder 3"/>
          <p:cNvSpPr>
            <a:spLocks noGrp="1"/>
          </p:cNvSpPr>
          <p:nvPr>
            <p:ph type="dt" sz="half" idx="10"/>
          </p:nvPr>
        </p:nvSpPr>
        <p:spPr/>
        <p:txBody>
          <a:bodyPr/>
          <a:lstStyle/>
          <a:p>
            <a:r>
              <a:rPr lang="sv-SE">
                <a:latin typeface="Calibri"/>
              </a:rPr>
              <a:t>Winter 2025</a:t>
            </a:r>
          </a:p>
        </p:txBody>
      </p:sp>
      <p:sp>
        <p:nvSpPr>
          <p:cNvPr id="5" name="Footer Placeholder 4"/>
          <p:cNvSpPr>
            <a:spLocks noGrp="1"/>
          </p:cNvSpPr>
          <p:nvPr>
            <p:ph type="ftr" sz="quarter" idx="11"/>
          </p:nvPr>
        </p:nvSpPr>
        <p:spPr>
          <a:xfrm>
            <a:off x="3124200" y="6356350"/>
            <a:ext cx="3429000" cy="365125"/>
          </a:xfrm>
        </p:spPr>
        <p:txBody>
          <a:bodyPr/>
          <a:lstStyle/>
          <a:p>
            <a:r>
              <a:rPr lang="sv-SE">
                <a:latin typeface="Calibri"/>
              </a:rPr>
              <a:t>Cryogenic Safety J.G. Weisend II</a:t>
            </a:r>
            <a:endParaRPr lang="sv-SE" dirty="0">
              <a:latin typeface="Calibri"/>
            </a:endParaRPr>
          </a:p>
        </p:txBody>
      </p:sp>
      <p:sp>
        <p:nvSpPr>
          <p:cNvPr id="3" name="Slide Number Placeholder 2">
            <a:extLst>
              <a:ext uri="{FF2B5EF4-FFF2-40B4-BE49-F238E27FC236}">
                <a16:creationId xmlns:a16="http://schemas.microsoft.com/office/drawing/2014/main" id="{120EB701-E51D-2C4B-9027-F5ED2FA80F57}"/>
              </a:ext>
            </a:extLst>
          </p:cNvPr>
          <p:cNvSpPr>
            <a:spLocks noGrp="1"/>
          </p:cNvSpPr>
          <p:nvPr>
            <p:ph type="sldNum" sz="quarter" idx="12"/>
          </p:nvPr>
        </p:nvSpPr>
        <p:spPr/>
        <p:txBody>
          <a:bodyPr/>
          <a:lstStyle/>
          <a:p>
            <a:fld id="{038C62C7-F79B-CD4A-A5DF-5683BBEC4A65}" type="slidenum">
              <a:rPr lang="sv-SE" smtClean="0">
                <a:latin typeface="Calibri"/>
              </a:rPr>
              <a:pPr/>
              <a:t>10</a:t>
            </a:fld>
            <a:endParaRPr lang="sv-SE">
              <a:latin typeface="Calibri"/>
            </a:endParaRPr>
          </a:p>
        </p:txBody>
      </p:sp>
    </p:spTree>
    <p:extLst>
      <p:ext uri="{BB962C8B-B14F-4D97-AF65-F5344CB8AC3E}">
        <p14:creationId xmlns:p14="http://schemas.microsoft.com/office/powerpoint/2010/main" val="3309608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759" y="19538"/>
            <a:ext cx="6067426" cy="1441531"/>
          </a:xfrm>
        </p:spPr>
        <p:txBody>
          <a:bodyPr/>
          <a:lstStyle/>
          <a:p>
            <a:pPr algn="ctr"/>
            <a:r>
              <a:rPr lang="en-US" dirty="0"/>
              <a:t>Some Unsuitable Materials </a:t>
            </a:r>
            <a:br>
              <a:rPr lang="en-US" dirty="0"/>
            </a:br>
            <a:r>
              <a:rPr lang="en-US" dirty="0"/>
              <a:t>for Use in Cryogenics</a:t>
            </a:r>
          </a:p>
        </p:txBody>
      </p:sp>
      <p:graphicFrame>
        <p:nvGraphicFramePr>
          <p:cNvPr id="7" name="Content Placeholder 6"/>
          <p:cNvGraphicFramePr>
            <a:graphicFrameLocks noGrp="1"/>
          </p:cNvGraphicFramePr>
          <p:nvPr>
            <p:ph idx="1"/>
          </p:nvPr>
        </p:nvGraphicFramePr>
        <p:xfrm>
          <a:off x="325682" y="1564786"/>
          <a:ext cx="8593626" cy="2636520"/>
        </p:xfrm>
        <a:graphic>
          <a:graphicData uri="http://schemas.openxmlformats.org/drawingml/2006/table">
            <a:tbl>
              <a:tblPr firstRow="1" bandRow="1">
                <a:tableStyleId>{5C22544A-7EE6-4342-B048-85BDC9FD1C3A}</a:tableStyleId>
              </a:tblPr>
              <a:tblGrid>
                <a:gridCol w="8593626">
                  <a:extLst>
                    <a:ext uri="{9D8B030D-6E8A-4147-A177-3AD203B41FA5}">
                      <a16:colId xmlns:a16="http://schemas.microsoft.com/office/drawing/2014/main" val="20000"/>
                    </a:ext>
                  </a:extLst>
                </a:gridCol>
              </a:tblGrid>
              <a:tr h="370840">
                <a:tc>
                  <a:txBody>
                    <a:bodyPr/>
                    <a:lstStyle/>
                    <a:p>
                      <a:endParaRPr lang="en-US" dirty="0"/>
                    </a:p>
                  </a:txBody>
                  <a:tcPr/>
                </a:tc>
                <a:extLst>
                  <a:ext uri="{0D108BD9-81ED-4DB2-BD59-A6C34878D82A}">
                    <a16:rowId xmlns:a16="http://schemas.microsoft.com/office/drawing/2014/main" val="10000"/>
                  </a:ext>
                </a:extLst>
              </a:tr>
              <a:tr h="370840">
                <a:tc>
                  <a:txBody>
                    <a:bodyPr/>
                    <a:lstStyle/>
                    <a:p>
                      <a:pPr>
                        <a:spcAft>
                          <a:spcPts val="0"/>
                        </a:spcAft>
                      </a:pPr>
                      <a:r>
                        <a:rPr lang="en-US" sz="2000">
                          <a:effectLst/>
                          <a:latin typeface="Tahoma"/>
                          <a:ea typeface="ＭＳ 明朝"/>
                          <a:cs typeface="Times New Roman"/>
                        </a:rPr>
                        <a:t>Martensitic stainless steels - undergoes ductile to brittle transition when cooled down.</a:t>
                      </a:r>
                    </a:p>
                  </a:txBody>
                  <a:tcPr marL="68580" marR="68580" marT="0" marB="0"/>
                </a:tc>
                <a:extLst>
                  <a:ext uri="{0D108BD9-81ED-4DB2-BD59-A6C34878D82A}">
                    <a16:rowId xmlns:a16="http://schemas.microsoft.com/office/drawing/2014/main" val="10001"/>
                  </a:ext>
                </a:extLst>
              </a:tr>
              <a:tr h="370840">
                <a:tc>
                  <a:txBody>
                    <a:bodyPr/>
                    <a:lstStyle/>
                    <a:p>
                      <a:pPr>
                        <a:spcAft>
                          <a:spcPts val="0"/>
                        </a:spcAft>
                      </a:pPr>
                      <a:r>
                        <a:rPr lang="en-US" sz="2000">
                          <a:effectLst/>
                          <a:latin typeface="Tahoma"/>
                          <a:ea typeface="ＭＳ 明朝"/>
                          <a:cs typeface="Times New Roman"/>
                        </a:rPr>
                        <a:t>Cast Iron – becomes brittle</a:t>
                      </a:r>
                    </a:p>
                  </a:txBody>
                  <a:tcPr marL="68580" marR="68580" marT="0" marB="0"/>
                </a:tc>
                <a:extLst>
                  <a:ext uri="{0D108BD9-81ED-4DB2-BD59-A6C34878D82A}">
                    <a16:rowId xmlns:a16="http://schemas.microsoft.com/office/drawing/2014/main" val="10002"/>
                  </a:ext>
                </a:extLst>
              </a:tr>
              <a:tr h="370840">
                <a:tc>
                  <a:txBody>
                    <a:bodyPr/>
                    <a:lstStyle/>
                    <a:p>
                      <a:pPr>
                        <a:spcAft>
                          <a:spcPts val="0"/>
                        </a:spcAft>
                      </a:pPr>
                      <a:r>
                        <a:rPr lang="en-US" sz="2000">
                          <a:effectLst/>
                          <a:latin typeface="Tahoma"/>
                          <a:ea typeface="ＭＳ 明朝"/>
                          <a:cs typeface="Times New Roman"/>
                        </a:rPr>
                        <a:t>Carbon steels – becomes brittle. </a:t>
                      </a:r>
                    </a:p>
                  </a:txBody>
                  <a:tcPr marL="68580" marR="68580" marT="0" marB="0"/>
                </a:tc>
                <a:extLst>
                  <a:ext uri="{0D108BD9-81ED-4DB2-BD59-A6C34878D82A}">
                    <a16:rowId xmlns:a16="http://schemas.microsoft.com/office/drawing/2014/main" val="10003"/>
                  </a:ext>
                </a:extLst>
              </a:tr>
              <a:tr h="370840">
                <a:tc>
                  <a:txBody>
                    <a:bodyPr/>
                    <a:lstStyle/>
                    <a:p>
                      <a:pPr>
                        <a:spcAft>
                          <a:spcPts val="0"/>
                        </a:spcAft>
                      </a:pPr>
                      <a:r>
                        <a:rPr lang="en-US" sz="2000" dirty="0">
                          <a:effectLst/>
                          <a:latin typeface="Tahoma"/>
                          <a:ea typeface="ＭＳ 明朝"/>
                          <a:cs typeface="Times New Roman"/>
                        </a:rPr>
                        <a:t>Rubber and most plastics (important exceptions are </a:t>
                      </a:r>
                      <a:r>
                        <a:rPr lang="en-US" sz="2000" dirty="0" err="1">
                          <a:effectLst/>
                          <a:latin typeface="Tahoma"/>
                          <a:ea typeface="ＭＳ 明朝"/>
                          <a:cs typeface="Times New Roman"/>
                        </a:rPr>
                        <a:t>Kel</a:t>
                      </a:r>
                      <a:r>
                        <a:rPr lang="en-US" sz="2000" dirty="0">
                          <a:effectLst/>
                          <a:latin typeface="Tahoma"/>
                          <a:ea typeface="ＭＳ 明朝"/>
                          <a:cs typeface="Times New Roman"/>
                        </a:rPr>
                        <a:t>-F and UHMW used as seats in cryogenic valves)</a:t>
                      </a:r>
                    </a:p>
                    <a:p>
                      <a:pPr>
                        <a:spcAft>
                          <a:spcPts val="0"/>
                        </a:spcAft>
                      </a:pPr>
                      <a:r>
                        <a:rPr lang="en-US" sz="2000" dirty="0">
                          <a:effectLst/>
                          <a:latin typeface="Tahoma"/>
                          <a:ea typeface="ＭＳ 明朝"/>
                          <a:cs typeface="Times New Roman"/>
                        </a:rPr>
                        <a:t> </a:t>
                      </a:r>
                    </a:p>
                  </a:txBody>
                  <a:tcPr marL="68580" marR="68580" marT="0" marB="0"/>
                </a:tc>
                <a:extLst>
                  <a:ext uri="{0D108BD9-81ED-4DB2-BD59-A6C34878D82A}">
                    <a16:rowId xmlns:a16="http://schemas.microsoft.com/office/drawing/2014/main" val="10004"/>
                  </a:ext>
                </a:extLst>
              </a:tr>
            </a:tbl>
          </a:graphicData>
        </a:graphic>
      </p:graphicFrame>
      <p:sp>
        <p:nvSpPr>
          <p:cNvPr id="4" name="Date Placeholder 3"/>
          <p:cNvSpPr>
            <a:spLocks noGrp="1"/>
          </p:cNvSpPr>
          <p:nvPr>
            <p:ph type="dt" sz="half" idx="10"/>
          </p:nvPr>
        </p:nvSpPr>
        <p:spPr/>
        <p:txBody>
          <a:bodyPr/>
          <a:lstStyle/>
          <a:p>
            <a:r>
              <a:rPr lang="sv-SE">
                <a:latin typeface="Calibri"/>
              </a:rPr>
              <a:t>Winter 2025</a:t>
            </a:r>
          </a:p>
        </p:txBody>
      </p:sp>
      <p:sp>
        <p:nvSpPr>
          <p:cNvPr id="5" name="Footer Placeholder 4"/>
          <p:cNvSpPr>
            <a:spLocks noGrp="1"/>
          </p:cNvSpPr>
          <p:nvPr>
            <p:ph type="ftr" sz="quarter" idx="11"/>
          </p:nvPr>
        </p:nvSpPr>
        <p:spPr>
          <a:xfrm>
            <a:off x="3124200" y="6356350"/>
            <a:ext cx="3429000" cy="365125"/>
          </a:xfrm>
        </p:spPr>
        <p:txBody>
          <a:bodyPr/>
          <a:lstStyle/>
          <a:p>
            <a:r>
              <a:rPr lang="sv-SE">
                <a:latin typeface="Calibri"/>
              </a:rPr>
              <a:t>Cryogenic Safety J.G. Weisend II</a:t>
            </a:r>
            <a:endParaRPr lang="sv-SE" dirty="0">
              <a:latin typeface="Calibri"/>
            </a:endParaRPr>
          </a:p>
        </p:txBody>
      </p:sp>
      <p:sp>
        <p:nvSpPr>
          <p:cNvPr id="8" name="TextBox 7"/>
          <p:cNvSpPr txBox="1"/>
          <p:nvPr/>
        </p:nvSpPr>
        <p:spPr>
          <a:xfrm>
            <a:off x="181348" y="4354333"/>
            <a:ext cx="8640267" cy="2031325"/>
          </a:xfrm>
          <a:prstGeom prst="rect">
            <a:avLst/>
          </a:prstGeom>
          <a:noFill/>
        </p:spPr>
        <p:txBody>
          <a:bodyPr wrap="square" rtlCol="0">
            <a:spAutoFit/>
          </a:bodyPr>
          <a:lstStyle/>
          <a:p>
            <a:pPr marL="285750" indent="-285750">
              <a:buFont typeface="Arial"/>
              <a:buChar char="•"/>
            </a:pPr>
            <a:r>
              <a:rPr lang="en-US" dirty="0">
                <a:solidFill>
                  <a:srgbClr val="000000"/>
                </a:solidFill>
              </a:rPr>
              <a:t>Notes:</a:t>
            </a:r>
          </a:p>
          <a:p>
            <a:pPr marL="742950" lvl="1" indent="-285750">
              <a:buFont typeface="Arial"/>
              <a:buChar char="•"/>
            </a:pPr>
            <a:r>
              <a:rPr lang="en-US" dirty="0">
                <a:solidFill>
                  <a:srgbClr val="000000"/>
                </a:solidFill>
              </a:rPr>
              <a:t>Carbon steels are sometimes used for room temperature vacuum vessels surrounding cryogenic systems – Care must be taken to ensure that any possible leaks will not result in cooling the outer vessel material below its ductile to brittle transition temperature</a:t>
            </a:r>
          </a:p>
          <a:p>
            <a:pPr marL="742950" lvl="1" indent="-285750">
              <a:buFont typeface="Arial"/>
              <a:buChar char="•"/>
            </a:pPr>
            <a:r>
              <a:rPr lang="en-US" dirty="0">
                <a:solidFill>
                  <a:srgbClr val="000000"/>
                </a:solidFill>
              </a:rPr>
              <a:t>Always check that flows from relief valves etc. do not cool down a nearby material that is not appropriate fro cryogenic use.</a:t>
            </a:r>
          </a:p>
        </p:txBody>
      </p:sp>
      <p:sp>
        <p:nvSpPr>
          <p:cNvPr id="3" name="Slide Number Placeholder 2">
            <a:extLst>
              <a:ext uri="{FF2B5EF4-FFF2-40B4-BE49-F238E27FC236}">
                <a16:creationId xmlns:a16="http://schemas.microsoft.com/office/drawing/2014/main" id="{3A465066-7DC6-4444-8462-CDBFEEB99CD0}"/>
              </a:ext>
            </a:extLst>
          </p:cNvPr>
          <p:cNvSpPr>
            <a:spLocks noGrp="1"/>
          </p:cNvSpPr>
          <p:nvPr>
            <p:ph type="sldNum" sz="quarter" idx="12"/>
          </p:nvPr>
        </p:nvSpPr>
        <p:spPr/>
        <p:txBody>
          <a:bodyPr/>
          <a:lstStyle/>
          <a:p>
            <a:fld id="{038C62C7-F79B-CD4A-A5DF-5683BBEC4A65}" type="slidenum">
              <a:rPr lang="sv-SE" smtClean="0">
                <a:latin typeface="Calibri"/>
              </a:rPr>
              <a:pPr/>
              <a:t>11</a:t>
            </a:fld>
            <a:endParaRPr lang="sv-SE">
              <a:latin typeface="Calibri"/>
            </a:endParaRPr>
          </a:p>
        </p:txBody>
      </p:sp>
    </p:spTree>
    <p:extLst>
      <p:ext uri="{BB962C8B-B14F-4D97-AF65-F5344CB8AC3E}">
        <p14:creationId xmlns:p14="http://schemas.microsoft.com/office/powerpoint/2010/main" val="3259733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070" y="63193"/>
            <a:ext cx="6067426" cy="1441531"/>
          </a:xfrm>
        </p:spPr>
        <p:txBody>
          <a:bodyPr/>
          <a:lstStyle/>
          <a:p>
            <a:pPr algn="ctr"/>
            <a:r>
              <a:rPr lang="en-US" dirty="0"/>
              <a:t>Other Issues with </a:t>
            </a:r>
            <a:br>
              <a:rPr lang="en-US" dirty="0"/>
            </a:br>
            <a:r>
              <a:rPr lang="en-US" dirty="0"/>
              <a:t>Cryogenic Properties of Materials</a:t>
            </a:r>
          </a:p>
        </p:txBody>
      </p:sp>
      <p:sp>
        <p:nvSpPr>
          <p:cNvPr id="3" name="Content Placeholder 2"/>
          <p:cNvSpPr>
            <a:spLocks noGrp="1"/>
          </p:cNvSpPr>
          <p:nvPr>
            <p:ph idx="1"/>
          </p:nvPr>
        </p:nvSpPr>
        <p:spPr>
          <a:xfrm>
            <a:off x="115927" y="1514055"/>
            <a:ext cx="8857831" cy="4038981"/>
          </a:xfrm>
        </p:spPr>
        <p:txBody>
          <a:bodyPr/>
          <a:lstStyle/>
          <a:p>
            <a:pPr marL="342900" indent="-342900">
              <a:lnSpc>
                <a:spcPct val="90000"/>
              </a:lnSpc>
              <a:buFont typeface="Arial"/>
              <a:buChar char="•"/>
            </a:pPr>
            <a:r>
              <a:rPr lang="en-US" dirty="0">
                <a:solidFill>
                  <a:srgbClr val="000000"/>
                </a:solidFill>
              </a:rPr>
              <a:t>Even those materials that are appropriate for use in cryogenics have properties that change significantly as a function of temperature. These changes have to be allowed for in the design and may have safety implications. Two examples of this are Thermal Contraction and Material Strength.</a:t>
            </a:r>
          </a:p>
          <a:p>
            <a:pPr marL="342900" indent="-342900">
              <a:lnSpc>
                <a:spcPct val="90000"/>
              </a:lnSpc>
              <a:buFont typeface="Arial"/>
              <a:buChar char="•"/>
            </a:pPr>
            <a:r>
              <a:rPr lang="en-US" dirty="0">
                <a:solidFill>
                  <a:srgbClr val="000000"/>
                </a:solidFill>
              </a:rPr>
              <a:t>Thermal Contraction – most (though not all) materials used in cryogenics contract upon cooling from room temperature to cryogenic temperatures. This contraction can lead to:</a:t>
            </a:r>
          </a:p>
          <a:p>
            <a:pPr marL="800100" lvl="1" indent="-342900">
              <a:lnSpc>
                <a:spcPct val="90000"/>
              </a:lnSpc>
              <a:buFont typeface="Arial"/>
              <a:buChar char="•"/>
            </a:pPr>
            <a:r>
              <a:rPr lang="en-US" dirty="0">
                <a:solidFill>
                  <a:srgbClr val="000000"/>
                </a:solidFill>
              </a:rPr>
              <a:t>Unplanned contacts or gaps between adjacent components. This may lead to a material not suitable for cryogenic being cooled down to cryogenic temperatures</a:t>
            </a:r>
          </a:p>
          <a:p>
            <a:pPr marL="800100" lvl="1" indent="-342900">
              <a:lnSpc>
                <a:spcPct val="90000"/>
              </a:lnSpc>
              <a:buFont typeface="Arial"/>
              <a:buChar char="•"/>
            </a:pPr>
            <a:r>
              <a:rPr lang="en-US" dirty="0">
                <a:solidFill>
                  <a:srgbClr val="000000"/>
                </a:solidFill>
              </a:rPr>
              <a:t>High stress and possible failure in components that are over constrained and don’t allow for this contraction. This is commonly seen in wiring systems that aren’t designed for the contraction.</a:t>
            </a:r>
          </a:p>
          <a:p>
            <a:pPr marL="800100" lvl="1" indent="-342900">
              <a:lnSpc>
                <a:spcPct val="90000"/>
              </a:lnSpc>
              <a:buFont typeface="Arial"/>
              <a:buChar char="•"/>
            </a:pPr>
            <a:r>
              <a:rPr lang="en-US" dirty="0">
                <a:solidFill>
                  <a:srgbClr val="000000"/>
                </a:solidFill>
              </a:rPr>
              <a:t>Unexpected changes in alignment</a:t>
            </a:r>
          </a:p>
          <a:p>
            <a:pPr marL="342900" indent="-342900">
              <a:lnSpc>
                <a:spcPct val="90000"/>
              </a:lnSpc>
              <a:buFont typeface="Arial"/>
              <a:buChar char="•"/>
            </a:pPr>
            <a:r>
              <a:rPr lang="en-US" dirty="0">
                <a:solidFill>
                  <a:srgbClr val="000000"/>
                </a:solidFill>
              </a:rPr>
              <a:t>Always allow for thermal contraction in system designs</a:t>
            </a:r>
          </a:p>
        </p:txBody>
      </p:sp>
      <p:sp>
        <p:nvSpPr>
          <p:cNvPr id="4" name="Date Placeholder 3"/>
          <p:cNvSpPr>
            <a:spLocks noGrp="1"/>
          </p:cNvSpPr>
          <p:nvPr>
            <p:ph type="dt" sz="half" idx="10"/>
          </p:nvPr>
        </p:nvSpPr>
        <p:spPr/>
        <p:txBody>
          <a:bodyPr/>
          <a:lstStyle/>
          <a:p>
            <a:r>
              <a:rPr lang="sv-SE">
                <a:latin typeface="Calibri"/>
              </a:rPr>
              <a:t>Winter 2025</a:t>
            </a:r>
          </a:p>
        </p:txBody>
      </p:sp>
      <p:sp>
        <p:nvSpPr>
          <p:cNvPr id="5" name="Footer Placeholder 4"/>
          <p:cNvSpPr>
            <a:spLocks noGrp="1"/>
          </p:cNvSpPr>
          <p:nvPr>
            <p:ph type="ftr" sz="quarter" idx="11"/>
          </p:nvPr>
        </p:nvSpPr>
        <p:spPr>
          <a:xfrm>
            <a:off x="3124200" y="6356350"/>
            <a:ext cx="3246426" cy="365125"/>
          </a:xfrm>
        </p:spPr>
        <p:txBody>
          <a:bodyPr/>
          <a:lstStyle/>
          <a:p>
            <a:r>
              <a:rPr lang="sv-SE">
                <a:latin typeface="Calibri"/>
              </a:rPr>
              <a:t>Cryogenic Safety J.G. Weisend II</a:t>
            </a:r>
            <a:endParaRPr lang="sv-SE" dirty="0">
              <a:latin typeface="Calibri"/>
            </a:endParaRPr>
          </a:p>
        </p:txBody>
      </p:sp>
      <p:sp>
        <p:nvSpPr>
          <p:cNvPr id="6" name="Slide Number Placeholder 5">
            <a:extLst>
              <a:ext uri="{FF2B5EF4-FFF2-40B4-BE49-F238E27FC236}">
                <a16:creationId xmlns:a16="http://schemas.microsoft.com/office/drawing/2014/main" id="{5A865F8A-C12D-A04E-88B3-3BC479E5D79A}"/>
              </a:ext>
            </a:extLst>
          </p:cNvPr>
          <p:cNvSpPr>
            <a:spLocks noGrp="1"/>
          </p:cNvSpPr>
          <p:nvPr>
            <p:ph type="sldNum" sz="quarter" idx="12"/>
          </p:nvPr>
        </p:nvSpPr>
        <p:spPr/>
        <p:txBody>
          <a:bodyPr/>
          <a:lstStyle/>
          <a:p>
            <a:fld id="{038C62C7-F79B-CD4A-A5DF-5683BBEC4A65}" type="slidenum">
              <a:rPr lang="sv-SE" smtClean="0">
                <a:latin typeface="Calibri"/>
              </a:rPr>
              <a:pPr/>
              <a:t>12</a:t>
            </a:fld>
            <a:endParaRPr lang="sv-SE">
              <a:latin typeface="Calibri"/>
            </a:endParaRPr>
          </a:p>
        </p:txBody>
      </p:sp>
    </p:spTree>
    <p:extLst>
      <p:ext uri="{BB962C8B-B14F-4D97-AF65-F5344CB8AC3E}">
        <p14:creationId xmlns:p14="http://schemas.microsoft.com/office/powerpoint/2010/main" val="154817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974" y="0"/>
            <a:ext cx="6067426" cy="1441531"/>
          </a:xfrm>
        </p:spPr>
        <p:txBody>
          <a:bodyPr/>
          <a:lstStyle/>
          <a:p>
            <a:pPr algn="ctr"/>
            <a:r>
              <a:rPr lang="en-US" dirty="0"/>
              <a:t>Thermal Contraction Can Be </a:t>
            </a:r>
            <a:br>
              <a:rPr lang="en-US" dirty="0"/>
            </a:br>
            <a:r>
              <a:rPr lang="en-US" dirty="0"/>
              <a:t>Quite Significant</a:t>
            </a:r>
          </a:p>
        </p:txBody>
      </p:sp>
      <p:sp>
        <p:nvSpPr>
          <p:cNvPr id="4" name="Date Placeholder 3"/>
          <p:cNvSpPr>
            <a:spLocks noGrp="1"/>
          </p:cNvSpPr>
          <p:nvPr>
            <p:ph type="dt" sz="half" idx="10"/>
          </p:nvPr>
        </p:nvSpPr>
        <p:spPr/>
        <p:txBody>
          <a:bodyPr/>
          <a:lstStyle/>
          <a:p>
            <a:r>
              <a:rPr lang="sv-SE">
                <a:latin typeface="Calibri"/>
              </a:rPr>
              <a:t>Winter 2025</a:t>
            </a:r>
          </a:p>
        </p:txBody>
      </p:sp>
      <p:sp>
        <p:nvSpPr>
          <p:cNvPr id="5" name="Footer Placeholder 4"/>
          <p:cNvSpPr>
            <a:spLocks noGrp="1"/>
          </p:cNvSpPr>
          <p:nvPr>
            <p:ph type="ftr" sz="quarter" idx="11"/>
          </p:nvPr>
        </p:nvSpPr>
        <p:spPr>
          <a:xfrm>
            <a:off x="3124200" y="6356350"/>
            <a:ext cx="3429000" cy="365125"/>
          </a:xfrm>
        </p:spPr>
        <p:txBody>
          <a:bodyPr/>
          <a:lstStyle/>
          <a:p>
            <a:r>
              <a:rPr lang="sv-SE">
                <a:latin typeface="Calibri"/>
              </a:rPr>
              <a:t>Cryogenic Safety J.G. Weisend II</a:t>
            </a:r>
            <a:endParaRPr lang="sv-SE" dirty="0">
              <a:latin typeface="Calibri"/>
            </a:endParaRPr>
          </a:p>
        </p:txBody>
      </p:sp>
      <p:graphicFrame>
        <p:nvGraphicFramePr>
          <p:cNvPr id="9" name="Content Placeholder 8"/>
          <p:cNvGraphicFramePr>
            <a:graphicFrameLocks noGrp="1"/>
          </p:cNvGraphicFramePr>
          <p:nvPr>
            <p:ph idx="1"/>
          </p:nvPr>
        </p:nvGraphicFramePr>
        <p:xfrm>
          <a:off x="628401" y="1597672"/>
          <a:ext cx="7476390" cy="4359993"/>
        </p:xfrm>
        <a:graphic>
          <a:graphicData uri="http://schemas.openxmlformats.org/drawingml/2006/table">
            <a:tbl>
              <a:tblPr firstRow="1" bandRow="1">
                <a:tableStyleId>{5C22544A-7EE6-4342-B048-85BDC9FD1C3A}</a:tableStyleId>
              </a:tblPr>
              <a:tblGrid>
                <a:gridCol w="2492130">
                  <a:extLst>
                    <a:ext uri="{9D8B030D-6E8A-4147-A177-3AD203B41FA5}">
                      <a16:colId xmlns:a16="http://schemas.microsoft.com/office/drawing/2014/main" val="20000"/>
                    </a:ext>
                  </a:extLst>
                </a:gridCol>
                <a:gridCol w="2492130">
                  <a:extLst>
                    <a:ext uri="{9D8B030D-6E8A-4147-A177-3AD203B41FA5}">
                      <a16:colId xmlns:a16="http://schemas.microsoft.com/office/drawing/2014/main" val="20001"/>
                    </a:ext>
                  </a:extLst>
                </a:gridCol>
                <a:gridCol w="2492130">
                  <a:extLst>
                    <a:ext uri="{9D8B030D-6E8A-4147-A177-3AD203B41FA5}">
                      <a16:colId xmlns:a16="http://schemas.microsoft.com/office/drawing/2014/main" val="20002"/>
                    </a:ext>
                  </a:extLst>
                </a:gridCol>
              </a:tblGrid>
              <a:tr h="396363">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396363">
                <a:tc>
                  <a:txBody>
                    <a:bodyPr/>
                    <a:lstStyle/>
                    <a:p>
                      <a:pPr algn="ctr">
                        <a:spcAft>
                          <a:spcPts val="0"/>
                        </a:spcAft>
                      </a:pPr>
                      <a:r>
                        <a:rPr lang="en-US" sz="1400" dirty="0">
                          <a:effectLst/>
                          <a:latin typeface="Tahoma"/>
                          <a:ea typeface="ＭＳ 明朝"/>
                          <a:cs typeface="Times New Roman"/>
                        </a:rPr>
                        <a:t>Material</a:t>
                      </a:r>
                    </a:p>
                  </a:txBody>
                  <a:tcPr marL="68580" marR="68580" marT="0" marB="0"/>
                </a:tc>
                <a:tc>
                  <a:txBody>
                    <a:bodyPr/>
                    <a:lstStyle/>
                    <a:p>
                      <a:pPr algn="ctr">
                        <a:spcAft>
                          <a:spcPts val="0"/>
                        </a:spcAft>
                      </a:pPr>
                      <a:r>
                        <a:rPr lang="en-US" sz="1400">
                          <a:effectLst/>
                          <a:latin typeface="Symbol"/>
                          <a:ea typeface="ＭＳ 明朝"/>
                          <a:cs typeface="Times New Roman"/>
                        </a:rPr>
                        <a:t>D</a:t>
                      </a:r>
                      <a:r>
                        <a:rPr lang="en-US" sz="1400">
                          <a:effectLst/>
                          <a:latin typeface="Tahoma"/>
                          <a:ea typeface="ＭＳ 明朝"/>
                          <a:cs typeface="Times New Roman"/>
                        </a:rPr>
                        <a:t>L / L (300 K  – 100 K)</a:t>
                      </a:r>
                    </a:p>
                  </a:txBody>
                  <a:tcPr marL="68580" marR="68580" marT="0" marB="0"/>
                </a:tc>
                <a:tc>
                  <a:txBody>
                    <a:bodyPr/>
                    <a:lstStyle/>
                    <a:p>
                      <a:pPr algn="ctr">
                        <a:spcAft>
                          <a:spcPts val="0"/>
                        </a:spcAft>
                      </a:pPr>
                      <a:r>
                        <a:rPr lang="en-US" sz="1400">
                          <a:effectLst/>
                          <a:latin typeface="Symbol"/>
                          <a:ea typeface="ＭＳ 明朝"/>
                          <a:cs typeface="Times New Roman"/>
                        </a:rPr>
                        <a:t>D</a:t>
                      </a:r>
                      <a:r>
                        <a:rPr lang="en-US" sz="1400">
                          <a:effectLst/>
                          <a:latin typeface="Tahoma"/>
                          <a:ea typeface="ＭＳ 明朝"/>
                          <a:cs typeface="Times New Roman"/>
                        </a:rPr>
                        <a:t>L / L (100 K – 4 K)</a:t>
                      </a:r>
                    </a:p>
                  </a:txBody>
                  <a:tcPr marL="68580" marR="68580" marT="0" marB="0"/>
                </a:tc>
                <a:extLst>
                  <a:ext uri="{0D108BD9-81ED-4DB2-BD59-A6C34878D82A}">
                    <a16:rowId xmlns:a16="http://schemas.microsoft.com/office/drawing/2014/main" val="10001"/>
                  </a:ext>
                </a:extLst>
              </a:tr>
              <a:tr h="396363">
                <a:tc>
                  <a:txBody>
                    <a:bodyPr/>
                    <a:lstStyle/>
                    <a:p>
                      <a:pPr algn="ctr">
                        <a:spcAft>
                          <a:spcPts val="0"/>
                        </a:spcAft>
                      </a:pPr>
                      <a:r>
                        <a:rPr lang="en-US" sz="1400">
                          <a:effectLst/>
                          <a:latin typeface="Tahoma"/>
                          <a:ea typeface="ＭＳ 明朝"/>
                          <a:cs typeface="Times New Roman"/>
                        </a:rPr>
                        <a:t> </a:t>
                      </a:r>
                    </a:p>
                  </a:txBody>
                  <a:tcPr marL="68580" marR="68580" marT="0" marB="0"/>
                </a:tc>
                <a:tc>
                  <a:txBody>
                    <a:bodyPr/>
                    <a:lstStyle/>
                    <a:p>
                      <a:pPr algn="ctr">
                        <a:spcAft>
                          <a:spcPts val="0"/>
                        </a:spcAft>
                      </a:pPr>
                      <a:r>
                        <a:rPr lang="en-US" sz="1400">
                          <a:effectLst/>
                          <a:latin typeface="Tahoma"/>
                          <a:ea typeface="ＭＳ 明朝"/>
                          <a:cs typeface="Times New Roman"/>
                        </a:rPr>
                        <a:t> </a:t>
                      </a:r>
                    </a:p>
                  </a:txBody>
                  <a:tcPr marL="68580" marR="68580" marT="0" marB="0"/>
                </a:tc>
                <a:tc>
                  <a:txBody>
                    <a:bodyPr/>
                    <a:lstStyle/>
                    <a:p>
                      <a:pPr algn="ctr">
                        <a:spcAft>
                          <a:spcPts val="0"/>
                        </a:spcAft>
                      </a:pPr>
                      <a:r>
                        <a:rPr lang="en-US" sz="1400">
                          <a:effectLst/>
                          <a:latin typeface="Tahoma"/>
                          <a:ea typeface="ＭＳ 明朝"/>
                          <a:cs typeface="Times New Roman"/>
                        </a:rPr>
                        <a:t> </a:t>
                      </a:r>
                    </a:p>
                  </a:txBody>
                  <a:tcPr marL="68580" marR="68580" marT="0" marB="0"/>
                </a:tc>
                <a:extLst>
                  <a:ext uri="{0D108BD9-81ED-4DB2-BD59-A6C34878D82A}">
                    <a16:rowId xmlns:a16="http://schemas.microsoft.com/office/drawing/2014/main" val="10002"/>
                  </a:ext>
                </a:extLst>
              </a:tr>
              <a:tr h="396363">
                <a:tc>
                  <a:txBody>
                    <a:bodyPr/>
                    <a:lstStyle/>
                    <a:p>
                      <a:pPr algn="ctr">
                        <a:spcAft>
                          <a:spcPts val="0"/>
                        </a:spcAft>
                      </a:pPr>
                      <a:r>
                        <a:rPr lang="en-US" sz="1400">
                          <a:effectLst/>
                          <a:latin typeface="Tahoma"/>
                          <a:ea typeface="ＭＳ 明朝"/>
                          <a:cs typeface="Times New Roman"/>
                        </a:rPr>
                        <a:t>Stainless Steel</a:t>
                      </a:r>
                    </a:p>
                  </a:txBody>
                  <a:tcPr marL="68580" marR="68580" marT="0" marB="0"/>
                </a:tc>
                <a:tc>
                  <a:txBody>
                    <a:bodyPr/>
                    <a:lstStyle/>
                    <a:p>
                      <a:pPr algn="ctr">
                        <a:spcAft>
                          <a:spcPts val="0"/>
                        </a:spcAft>
                      </a:pPr>
                      <a:r>
                        <a:rPr lang="en-US" sz="1400" dirty="0">
                          <a:effectLst/>
                          <a:latin typeface="Tahoma"/>
                          <a:ea typeface="ＭＳ 明朝"/>
                          <a:cs typeface="Times New Roman"/>
                        </a:rPr>
                        <a:t>296 x 10 </a:t>
                      </a:r>
                      <a:r>
                        <a:rPr lang="en-US" sz="1400" baseline="30000" dirty="0">
                          <a:effectLst/>
                          <a:latin typeface="Tahoma"/>
                          <a:ea typeface="ＭＳ 明朝"/>
                          <a:cs typeface="Times New Roman"/>
                        </a:rPr>
                        <a:t>-5</a:t>
                      </a:r>
                      <a:endParaRPr lang="en-US" sz="1400" dirty="0">
                        <a:effectLst/>
                        <a:latin typeface="Tahoma"/>
                        <a:ea typeface="ＭＳ 明朝"/>
                        <a:cs typeface="Times New Roman"/>
                      </a:endParaRPr>
                    </a:p>
                  </a:txBody>
                  <a:tcPr marL="68580" marR="68580" marT="0" marB="0"/>
                </a:tc>
                <a:tc>
                  <a:txBody>
                    <a:bodyPr/>
                    <a:lstStyle/>
                    <a:p>
                      <a:pPr algn="ctr">
                        <a:spcAft>
                          <a:spcPts val="0"/>
                        </a:spcAft>
                      </a:pPr>
                      <a:r>
                        <a:rPr lang="en-US" sz="1400">
                          <a:effectLst/>
                          <a:latin typeface="Tahoma"/>
                          <a:ea typeface="ＭＳ 明朝"/>
                          <a:cs typeface="Times New Roman"/>
                        </a:rPr>
                        <a:t>35 x 10</a:t>
                      </a:r>
                      <a:r>
                        <a:rPr lang="en-US" sz="1400" baseline="30000">
                          <a:effectLst/>
                          <a:latin typeface="Tahoma"/>
                          <a:ea typeface="ＭＳ 明朝"/>
                          <a:cs typeface="Times New Roman"/>
                        </a:rPr>
                        <a:t> –5</a:t>
                      </a:r>
                      <a:endParaRPr lang="en-US" sz="1400">
                        <a:effectLst/>
                        <a:latin typeface="Tahoma"/>
                        <a:ea typeface="ＭＳ 明朝"/>
                        <a:cs typeface="Times New Roman"/>
                      </a:endParaRPr>
                    </a:p>
                  </a:txBody>
                  <a:tcPr marL="68580" marR="68580" marT="0" marB="0"/>
                </a:tc>
                <a:extLst>
                  <a:ext uri="{0D108BD9-81ED-4DB2-BD59-A6C34878D82A}">
                    <a16:rowId xmlns:a16="http://schemas.microsoft.com/office/drawing/2014/main" val="10003"/>
                  </a:ext>
                </a:extLst>
              </a:tr>
              <a:tr h="396363">
                <a:tc>
                  <a:txBody>
                    <a:bodyPr/>
                    <a:lstStyle/>
                    <a:p>
                      <a:pPr algn="ctr">
                        <a:spcAft>
                          <a:spcPts val="0"/>
                        </a:spcAft>
                      </a:pPr>
                      <a:r>
                        <a:rPr lang="en-US" sz="1400">
                          <a:effectLst/>
                          <a:latin typeface="Tahoma"/>
                          <a:ea typeface="ＭＳ 明朝"/>
                          <a:cs typeface="Times New Roman"/>
                        </a:rPr>
                        <a:t>Copper</a:t>
                      </a:r>
                    </a:p>
                  </a:txBody>
                  <a:tcPr marL="68580" marR="68580" marT="0" marB="0"/>
                </a:tc>
                <a:tc>
                  <a:txBody>
                    <a:bodyPr/>
                    <a:lstStyle/>
                    <a:p>
                      <a:pPr algn="ctr">
                        <a:spcAft>
                          <a:spcPts val="0"/>
                        </a:spcAft>
                      </a:pPr>
                      <a:r>
                        <a:rPr lang="en-US" sz="1400" dirty="0">
                          <a:effectLst/>
                          <a:latin typeface="Tahoma"/>
                          <a:ea typeface="ＭＳ 明朝"/>
                          <a:cs typeface="Times New Roman"/>
                        </a:rPr>
                        <a:t>326 x 10 </a:t>
                      </a:r>
                      <a:r>
                        <a:rPr lang="en-US" sz="1400" baseline="30000" dirty="0">
                          <a:effectLst/>
                          <a:latin typeface="Tahoma"/>
                          <a:ea typeface="ＭＳ 明朝"/>
                          <a:cs typeface="Times New Roman"/>
                        </a:rPr>
                        <a:t>-5</a:t>
                      </a:r>
                      <a:endParaRPr lang="en-US" sz="1400" dirty="0">
                        <a:effectLst/>
                        <a:latin typeface="Tahoma"/>
                        <a:ea typeface="ＭＳ 明朝"/>
                        <a:cs typeface="Times New Roman"/>
                      </a:endParaRPr>
                    </a:p>
                  </a:txBody>
                  <a:tcPr marL="68580" marR="68580" marT="0" marB="0"/>
                </a:tc>
                <a:tc>
                  <a:txBody>
                    <a:bodyPr/>
                    <a:lstStyle/>
                    <a:p>
                      <a:pPr algn="ctr">
                        <a:spcAft>
                          <a:spcPts val="0"/>
                        </a:spcAft>
                      </a:pPr>
                      <a:r>
                        <a:rPr lang="en-US" sz="1400">
                          <a:effectLst/>
                          <a:latin typeface="Tahoma"/>
                          <a:ea typeface="ＭＳ 明朝"/>
                          <a:cs typeface="Times New Roman"/>
                        </a:rPr>
                        <a:t>44 x 10 </a:t>
                      </a:r>
                      <a:r>
                        <a:rPr lang="en-US" sz="1400" baseline="30000">
                          <a:effectLst/>
                          <a:latin typeface="Tahoma"/>
                          <a:ea typeface="ＭＳ 明朝"/>
                          <a:cs typeface="Times New Roman"/>
                        </a:rPr>
                        <a:t>-5</a:t>
                      </a:r>
                      <a:endParaRPr lang="en-US" sz="1400">
                        <a:effectLst/>
                        <a:latin typeface="Tahoma"/>
                        <a:ea typeface="ＭＳ 明朝"/>
                        <a:cs typeface="Times New Roman"/>
                      </a:endParaRPr>
                    </a:p>
                  </a:txBody>
                  <a:tcPr marL="68580" marR="68580" marT="0" marB="0"/>
                </a:tc>
                <a:extLst>
                  <a:ext uri="{0D108BD9-81ED-4DB2-BD59-A6C34878D82A}">
                    <a16:rowId xmlns:a16="http://schemas.microsoft.com/office/drawing/2014/main" val="10004"/>
                  </a:ext>
                </a:extLst>
              </a:tr>
              <a:tr h="396363">
                <a:tc>
                  <a:txBody>
                    <a:bodyPr/>
                    <a:lstStyle/>
                    <a:p>
                      <a:pPr algn="ctr">
                        <a:spcAft>
                          <a:spcPts val="0"/>
                        </a:spcAft>
                      </a:pPr>
                      <a:r>
                        <a:rPr lang="en-US" sz="1400">
                          <a:effectLst/>
                          <a:latin typeface="Tahoma"/>
                          <a:ea typeface="ＭＳ 明朝"/>
                          <a:cs typeface="Times New Roman"/>
                        </a:rPr>
                        <a:t>Aluminum</a:t>
                      </a:r>
                    </a:p>
                  </a:txBody>
                  <a:tcPr marL="68580" marR="68580" marT="0" marB="0"/>
                </a:tc>
                <a:tc>
                  <a:txBody>
                    <a:bodyPr/>
                    <a:lstStyle/>
                    <a:p>
                      <a:pPr algn="ctr">
                        <a:spcAft>
                          <a:spcPts val="0"/>
                        </a:spcAft>
                      </a:pPr>
                      <a:r>
                        <a:rPr lang="en-US" sz="1400">
                          <a:effectLst/>
                          <a:latin typeface="Tahoma"/>
                          <a:ea typeface="ＭＳ 明朝"/>
                          <a:cs typeface="Times New Roman"/>
                        </a:rPr>
                        <a:t>415 x 10 </a:t>
                      </a:r>
                      <a:r>
                        <a:rPr lang="en-US" sz="1400" baseline="30000">
                          <a:effectLst/>
                          <a:latin typeface="Tahoma"/>
                          <a:ea typeface="ＭＳ 明朝"/>
                          <a:cs typeface="Times New Roman"/>
                        </a:rPr>
                        <a:t>-5</a:t>
                      </a:r>
                      <a:endParaRPr lang="en-US" sz="1400">
                        <a:effectLst/>
                        <a:latin typeface="Tahoma"/>
                        <a:ea typeface="ＭＳ 明朝"/>
                        <a:cs typeface="Times New Roman"/>
                      </a:endParaRPr>
                    </a:p>
                  </a:txBody>
                  <a:tcPr marL="68580" marR="68580" marT="0" marB="0"/>
                </a:tc>
                <a:tc>
                  <a:txBody>
                    <a:bodyPr/>
                    <a:lstStyle/>
                    <a:p>
                      <a:pPr algn="ctr">
                        <a:spcAft>
                          <a:spcPts val="0"/>
                        </a:spcAft>
                      </a:pPr>
                      <a:r>
                        <a:rPr lang="en-US" sz="1400" dirty="0">
                          <a:effectLst/>
                          <a:latin typeface="Tahoma"/>
                          <a:ea typeface="ＭＳ 明朝"/>
                          <a:cs typeface="Times New Roman"/>
                        </a:rPr>
                        <a:t>47 x 10 </a:t>
                      </a:r>
                      <a:r>
                        <a:rPr lang="en-US" sz="1400" baseline="30000" dirty="0">
                          <a:effectLst/>
                          <a:latin typeface="Tahoma"/>
                          <a:ea typeface="ＭＳ 明朝"/>
                          <a:cs typeface="Times New Roman"/>
                        </a:rPr>
                        <a:t>-5</a:t>
                      </a:r>
                      <a:endParaRPr lang="en-US" sz="1400" dirty="0">
                        <a:effectLst/>
                        <a:latin typeface="Tahoma"/>
                        <a:ea typeface="ＭＳ 明朝"/>
                        <a:cs typeface="Times New Roman"/>
                      </a:endParaRPr>
                    </a:p>
                  </a:txBody>
                  <a:tcPr marL="68580" marR="68580" marT="0" marB="0"/>
                </a:tc>
                <a:extLst>
                  <a:ext uri="{0D108BD9-81ED-4DB2-BD59-A6C34878D82A}">
                    <a16:rowId xmlns:a16="http://schemas.microsoft.com/office/drawing/2014/main" val="10005"/>
                  </a:ext>
                </a:extLst>
              </a:tr>
              <a:tr h="396363">
                <a:tc>
                  <a:txBody>
                    <a:bodyPr/>
                    <a:lstStyle/>
                    <a:p>
                      <a:pPr algn="ctr">
                        <a:spcAft>
                          <a:spcPts val="0"/>
                        </a:spcAft>
                      </a:pPr>
                      <a:r>
                        <a:rPr lang="en-US" sz="1400">
                          <a:effectLst/>
                          <a:latin typeface="Tahoma"/>
                          <a:ea typeface="ＭＳ 明朝"/>
                          <a:cs typeface="Times New Roman"/>
                        </a:rPr>
                        <a:t>Iron</a:t>
                      </a:r>
                    </a:p>
                  </a:txBody>
                  <a:tcPr marL="68580" marR="68580" marT="0" marB="0"/>
                </a:tc>
                <a:tc>
                  <a:txBody>
                    <a:bodyPr/>
                    <a:lstStyle/>
                    <a:p>
                      <a:pPr algn="ctr">
                        <a:spcAft>
                          <a:spcPts val="0"/>
                        </a:spcAft>
                      </a:pPr>
                      <a:r>
                        <a:rPr lang="en-US" sz="1400">
                          <a:effectLst/>
                          <a:latin typeface="Tahoma"/>
                          <a:ea typeface="ＭＳ 明朝"/>
                          <a:cs typeface="Times New Roman"/>
                        </a:rPr>
                        <a:t>198 x 10 </a:t>
                      </a:r>
                      <a:r>
                        <a:rPr lang="en-US" sz="1400" baseline="30000">
                          <a:effectLst/>
                          <a:latin typeface="Tahoma"/>
                          <a:ea typeface="ＭＳ 明朝"/>
                          <a:cs typeface="Times New Roman"/>
                        </a:rPr>
                        <a:t>-5</a:t>
                      </a:r>
                      <a:endParaRPr lang="en-US" sz="1400">
                        <a:effectLst/>
                        <a:latin typeface="Tahoma"/>
                        <a:ea typeface="ＭＳ 明朝"/>
                        <a:cs typeface="Times New Roman"/>
                      </a:endParaRPr>
                    </a:p>
                  </a:txBody>
                  <a:tcPr marL="68580" marR="68580" marT="0" marB="0"/>
                </a:tc>
                <a:tc>
                  <a:txBody>
                    <a:bodyPr/>
                    <a:lstStyle/>
                    <a:p>
                      <a:pPr algn="ctr">
                        <a:spcAft>
                          <a:spcPts val="0"/>
                        </a:spcAft>
                      </a:pPr>
                      <a:r>
                        <a:rPr lang="en-US" sz="1400" dirty="0">
                          <a:effectLst/>
                          <a:latin typeface="Tahoma"/>
                          <a:ea typeface="ＭＳ 明朝"/>
                          <a:cs typeface="Times New Roman"/>
                        </a:rPr>
                        <a:t>18 x 10 </a:t>
                      </a:r>
                      <a:r>
                        <a:rPr lang="en-US" sz="1400" baseline="30000" dirty="0">
                          <a:effectLst/>
                          <a:latin typeface="Tahoma"/>
                          <a:ea typeface="ＭＳ 明朝"/>
                          <a:cs typeface="Times New Roman"/>
                        </a:rPr>
                        <a:t>-5</a:t>
                      </a:r>
                      <a:endParaRPr lang="en-US" sz="1400" dirty="0">
                        <a:effectLst/>
                        <a:latin typeface="Tahoma"/>
                        <a:ea typeface="ＭＳ 明朝"/>
                        <a:cs typeface="Times New Roman"/>
                      </a:endParaRPr>
                    </a:p>
                  </a:txBody>
                  <a:tcPr marL="68580" marR="68580" marT="0" marB="0"/>
                </a:tc>
                <a:extLst>
                  <a:ext uri="{0D108BD9-81ED-4DB2-BD59-A6C34878D82A}">
                    <a16:rowId xmlns:a16="http://schemas.microsoft.com/office/drawing/2014/main" val="10006"/>
                  </a:ext>
                </a:extLst>
              </a:tr>
              <a:tr h="396363">
                <a:tc>
                  <a:txBody>
                    <a:bodyPr/>
                    <a:lstStyle/>
                    <a:p>
                      <a:pPr algn="ctr">
                        <a:spcAft>
                          <a:spcPts val="0"/>
                        </a:spcAft>
                      </a:pPr>
                      <a:r>
                        <a:rPr lang="en-US" sz="1400">
                          <a:effectLst/>
                          <a:latin typeface="Tahoma"/>
                          <a:ea typeface="ＭＳ 明朝"/>
                          <a:cs typeface="Times New Roman"/>
                        </a:rPr>
                        <a:t>Invar</a:t>
                      </a:r>
                    </a:p>
                  </a:txBody>
                  <a:tcPr marL="68580" marR="68580" marT="0" marB="0"/>
                </a:tc>
                <a:tc>
                  <a:txBody>
                    <a:bodyPr/>
                    <a:lstStyle/>
                    <a:p>
                      <a:pPr algn="ctr">
                        <a:spcAft>
                          <a:spcPts val="0"/>
                        </a:spcAft>
                      </a:pPr>
                      <a:r>
                        <a:rPr lang="en-US" sz="1400">
                          <a:effectLst/>
                          <a:latin typeface="Tahoma"/>
                          <a:ea typeface="ＭＳ 明朝"/>
                          <a:cs typeface="Times New Roman"/>
                        </a:rPr>
                        <a:t>40 x 10 </a:t>
                      </a:r>
                      <a:r>
                        <a:rPr lang="en-US" sz="1400" baseline="30000">
                          <a:effectLst/>
                          <a:latin typeface="Tahoma"/>
                          <a:ea typeface="ＭＳ 明朝"/>
                          <a:cs typeface="Times New Roman"/>
                        </a:rPr>
                        <a:t>-5</a:t>
                      </a:r>
                      <a:endParaRPr lang="en-US" sz="1400">
                        <a:effectLst/>
                        <a:latin typeface="Tahoma"/>
                        <a:ea typeface="ＭＳ 明朝"/>
                        <a:cs typeface="Times New Roman"/>
                      </a:endParaRPr>
                    </a:p>
                  </a:txBody>
                  <a:tcPr marL="68580" marR="68580" marT="0" marB="0"/>
                </a:tc>
                <a:tc>
                  <a:txBody>
                    <a:bodyPr/>
                    <a:lstStyle/>
                    <a:p>
                      <a:pPr algn="ctr">
                        <a:spcAft>
                          <a:spcPts val="0"/>
                        </a:spcAft>
                      </a:pPr>
                      <a:r>
                        <a:rPr lang="en-US" sz="1400" dirty="0">
                          <a:effectLst/>
                          <a:latin typeface="Tahoma"/>
                          <a:ea typeface="ＭＳ 明朝"/>
                          <a:cs typeface="Times New Roman"/>
                        </a:rPr>
                        <a:t>-</a:t>
                      </a:r>
                    </a:p>
                  </a:txBody>
                  <a:tcPr marL="68580" marR="68580" marT="0" marB="0"/>
                </a:tc>
                <a:extLst>
                  <a:ext uri="{0D108BD9-81ED-4DB2-BD59-A6C34878D82A}">
                    <a16:rowId xmlns:a16="http://schemas.microsoft.com/office/drawing/2014/main" val="10007"/>
                  </a:ext>
                </a:extLst>
              </a:tr>
              <a:tr h="396363">
                <a:tc>
                  <a:txBody>
                    <a:bodyPr/>
                    <a:lstStyle/>
                    <a:p>
                      <a:pPr algn="ctr">
                        <a:spcAft>
                          <a:spcPts val="0"/>
                        </a:spcAft>
                      </a:pPr>
                      <a:r>
                        <a:rPr lang="en-US" sz="1400">
                          <a:effectLst/>
                          <a:latin typeface="Tahoma"/>
                          <a:ea typeface="ＭＳ 明朝"/>
                          <a:cs typeface="Times New Roman"/>
                        </a:rPr>
                        <a:t>Brass</a:t>
                      </a:r>
                    </a:p>
                  </a:txBody>
                  <a:tcPr marL="68580" marR="68580" marT="0" marB="0"/>
                </a:tc>
                <a:tc>
                  <a:txBody>
                    <a:bodyPr/>
                    <a:lstStyle/>
                    <a:p>
                      <a:pPr algn="ctr">
                        <a:spcAft>
                          <a:spcPts val="0"/>
                        </a:spcAft>
                      </a:pPr>
                      <a:r>
                        <a:rPr lang="en-US" sz="1400">
                          <a:effectLst/>
                          <a:latin typeface="Tahoma"/>
                          <a:ea typeface="ＭＳ 明朝"/>
                          <a:cs typeface="Times New Roman"/>
                        </a:rPr>
                        <a:t>340 x 10 </a:t>
                      </a:r>
                      <a:r>
                        <a:rPr lang="en-US" sz="1400" baseline="30000">
                          <a:effectLst/>
                          <a:latin typeface="Tahoma"/>
                          <a:ea typeface="ＭＳ 明朝"/>
                          <a:cs typeface="Times New Roman"/>
                        </a:rPr>
                        <a:t>–5</a:t>
                      </a:r>
                      <a:endParaRPr lang="en-US" sz="1400">
                        <a:effectLst/>
                        <a:latin typeface="Tahoma"/>
                        <a:ea typeface="ＭＳ 明朝"/>
                        <a:cs typeface="Times New Roman"/>
                      </a:endParaRPr>
                    </a:p>
                  </a:txBody>
                  <a:tcPr marL="68580" marR="68580" marT="0" marB="0"/>
                </a:tc>
                <a:tc>
                  <a:txBody>
                    <a:bodyPr/>
                    <a:lstStyle/>
                    <a:p>
                      <a:pPr algn="ctr">
                        <a:spcAft>
                          <a:spcPts val="0"/>
                        </a:spcAft>
                      </a:pPr>
                      <a:r>
                        <a:rPr lang="en-US" sz="1400" dirty="0">
                          <a:effectLst/>
                          <a:latin typeface="Tahoma"/>
                          <a:ea typeface="ＭＳ 明朝"/>
                          <a:cs typeface="Times New Roman"/>
                        </a:rPr>
                        <a:t>57 x 10 </a:t>
                      </a:r>
                      <a:r>
                        <a:rPr lang="en-US" sz="1400" baseline="30000" dirty="0">
                          <a:effectLst/>
                          <a:latin typeface="Tahoma"/>
                          <a:ea typeface="ＭＳ 明朝"/>
                          <a:cs typeface="Times New Roman"/>
                        </a:rPr>
                        <a:t>-5</a:t>
                      </a:r>
                      <a:endParaRPr lang="en-US" sz="1400" dirty="0">
                        <a:effectLst/>
                        <a:latin typeface="Tahoma"/>
                        <a:ea typeface="ＭＳ 明朝"/>
                        <a:cs typeface="Times New Roman"/>
                      </a:endParaRPr>
                    </a:p>
                  </a:txBody>
                  <a:tcPr marL="68580" marR="68580" marT="0" marB="0"/>
                </a:tc>
                <a:extLst>
                  <a:ext uri="{0D108BD9-81ED-4DB2-BD59-A6C34878D82A}">
                    <a16:rowId xmlns:a16="http://schemas.microsoft.com/office/drawing/2014/main" val="10008"/>
                  </a:ext>
                </a:extLst>
              </a:tr>
              <a:tr h="396363">
                <a:tc>
                  <a:txBody>
                    <a:bodyPr/>
                    <a:lstStyle/>
                    <a:p>
                      <a:pPr algn="ctr">
                        <a:spcAft>
                          <a:spcPts val="0"/>
                        </a:spcAft>
                      </a:pPr>
                      <a:r>
                        <a:rPr lang="en-US" sz="1400">
                          <a:effectLst/>
                          <a:latin typeface="Tahoma"/>
                          <a:ea typeface="ＭＳ 明朝"/>
                          <a:cs typeface="Times New Roman"/>
                        </a:rPr>
                        <a:t>Epoxy/ Fiberglass</a:t>
                      </a:r>
                    </a:p>
                  </a:txBody>
                  <a:tcPr marL="68580" marR="68580" marT="0" marB="0"/>
                </a:tc>
                <a:tc>
                  <a:txBody>
                    <a:bodyPr/>
                    <a:lstStyle/>
                    <a:p>
                      <a:pPr algn="ctr">
                        <a:spcAft>
                          <a:spcPts val="0"/>
                        </a:spcAft>
                      </a:pPr>
                      <a:r>
                        <a:rPr lang="en-US" sz="1400">
                          <a:effectLst/>
                          <a:latin typeface="Tahoma"/>
                          <a:ea typeface="ＭＳ 明朝"/>
                          <a:cs typeface="Times New Roman"/>
                        </a:rPr>
                        <a:t>279 x 10 </a:t>
                      </a:r>
                      <a:r>
                        <a:rPr lang="en-US" sz="1400" baseline="30000">
                          <a:effectLst/>
                          <a:latin typeface="Tahoma"/>
                          <a:ea typeface="ＭＳ 明朝"/>
                          <a:cs typeface="Times New Roman"/>
                        </a:rPr>
                        <a:t>–5</a:t>
                      </a:r>
                      <a:endParaRPr lang="en-US" sz="1400">
                        <a:effectLst/>
                        <a:latin typeface="Tahoma"/>
                        <a:ea typeface="ＭＳ 明朝"/>
                        <a:cs typeface="Times New Roman"/>
                      </a:endParaRPr>
                    </a:p>
                  </a:txBody>
                  <a:tcPr marL="68580" marR="68580" marT="0" marB="0"/>
                </a:tc>
                <a:tc>
                  <a:txBody>
                    <a:bodyPr/>
                    <a:lstStyle/>
                    <a:p>
                      <a:pPr algn="ctr">
                        <a:spcAft>
                          <a:spcPts val="0"/>
                        </a:spcAft>
                      </a:pPr>
                      <a:r>
                        <a:rPr lang="en-US" sz="1400" dirty="0">
                          <a:effectLst/>
                          <a:latin typeface="Tahoma"/>
                          <a:ea typeface="ＭＳ 明朝"/>
                          <a:cs typeface="Times New Roman"/>
                        </a:rPr>
                        <a:t>47 x 10 </a:t>
                      </a:r>
                      <a:r>
                        <a:rPr lang="en-US" sz="1400" baseline="30000" dirty="0">
                          <a:effectLst/>
                          <a:latin typeface="Tahoma"/>
                          <a:ea typeface="ＭＳ 明朝"/>
                          <a:cs typeface="Times New Roman"/>
                        </a:rPr>
                        <a:t>-5</a:t>
                      </a:r>
                      <a:endParaRPr lang="en-US" sz="1400" dirty="0">
                        <a:effectLst/>
                        <a:latin typeface="Tahoma"/>
                        <a:ea typeface="ＭＳ 明朝"/>
                        <a:cs typeface="Times New Roman"/>
                      </a:endParaRPr>
                    </a:p>
                  </a:txBody>
                  <a:tcPr marL="68580" marR="68580" marT="0" marB="0"/>
                </a:tc>
                <a:extLst>
                  <a:ext uri="{0D108BD9-81ED-4DB2-BD59-A6C34878D82A}">
                    <a16:rowId xmlns:a16="http://schemas.microsoft.com/office/drawing/2014/main" val="10009"/>
                  </a:ext>
                </a:extLst>
              </a:tr>
              <a:tr h="396363">
                <a:tc>
                  <a:txBody>
                    <a:bodyPr/>
                    <a:lstStyle/>
                    <a:p>
                      <a:pPr algn="ctr">
                        <a:spcAft>
                          <a:spcPts val="0"/>
                        </a:spcAft>
                      </a:pPr>
                      <a:r>
                        <a:rPr lang="en-US" sz="1400">
                          <a:effectLst/>
                          <a:latin typeface="Tahoma"/>
                          <a:ea typeface="ＭＳ 明朝"/>
                          <a:cs typeface="Times New Roman"/>
                        </a:rPr>
                        <a:t>Titanium</a:t>
                      </a:r>
                    </a:p>
                  </a:txBody>
                  <a:tcPr marL="68580" marR="68580" marT="0" marB="0"/>
                </a:tc>
                <a:tc>
                  <a:txBody>
                    <a:bodyPr/>
                    <a:lstStyle/>
                    <a:p>
                      <a:pPr algn="ctr">
                        <a:spcAft>
                          <a:spcPts val="0"/>
                        </a:spcAft>
                      </a:pPr>
                      <a:r>
                        <a:rPr lang="en-US" sz="1400">
                          <a:effectLst/>
                          <a:latin typeface="Tahoma"/>
                          <a:ea typeface="ＭＳ 明朝"/>
                          <a:cs typeface="Times New Roman"/>
                        </a:rPr>
                        <a:t>134 x 10 </a:t>
                      </a:r>
                      <a:r>
                        <a:rPr lang="en-US" sz="1400" baseline="30000">
                          <a:effectLst/>
                          <a:latin typeface="Tahoma"/>
                          <a:ea typeface="ＭＳ 明朝"/>
                          <a:cs typeface="Times New Roman"/>
                        </a:rPr>
                        <a:t>-5</a:t>
                      </a:r>
                      <a:endParaRPr lang="en-US" sz="1400">
                        <a:effectLst/>
                        <a:latin typeface="Tahoma"/>
                        <a:ea typeface="ＭＳ 明朝"/>
                        <a:cs typeface="Times New Roman"/>
                      </a:endParaRPr>
                    </a:p>
                  </a:txBody>
                  <a:tcPr marL="68580" marR="68580" marT="0" marB="0"/>
                </a:tc>
                <a:tc>
                  <a:txBody>
                    <a:bodyPr/>
                    <a:lstStyle/>
                    <a:p>
                      <a:pPr algn="ctr">
                        <a:spcAft>
                          <a:spcPts val="0"/>
                        </a:spcAft>
                      </a:pPr>
                      <a:r>
                        <a:rPr lang="en-US" sz="1400" dirty="0">
                          <a:effectLst/>
                          <a:latin typeface="Tahoma"/>
                          <a:ea typeface="ＭＳ 明朝"/>
                          <a:cs typeface="Times New Roman"/>
                        </a:rPr>
                        <a:t>17 x 10 </a:t>
                      </a:r>
                      <a:r>
                        <a:rPr lang="en-US" sz="1400" baseline="30000" dirty="0">
                          <a:effectLst/>
                          <a:latin typeface="Tahoma"/>
                          <a:ea typeface="ＭＳ 明朝"/>
                          <a:cs typeface="Times New Roman"/>
                        </a:rPr>
                        <a:t>-5</a:t>
                      </a:r>
                      <a:endParaRPr lang="en-US" sz="1400" dirty="0">
                        <a:effectLst/>
                        <a:latin typeface="Tahoma"/>
                        <a:ea typeface="ＭＳ 明朝"/>
                        <a:cs typeface="Times New Roman"/>
                      </a:endParaRPr>
                    </a:p>
                  </a:txBody>
                  <a:tcPr marL="68580" marR="68580" marT="0" marB="0"/>
                </a:tc>
                <a:extLst>
                  <a:ext uri="{0D108BD9-81ED-4DB2-BD59-A6C34878D82A}">
                    <a16:rowId xmlns:a16="http://schemas.microsoft.com/office/drawing/2014/main" val="10010"/>
                  </a:ext>
                </a:extLst>
              </a:tr>
            </a:tbl>
          </a:graphicData>
        </a:graphic>
      </p:graphicFrame>
      <p:sp>
        <p:nvSpPr>
          <p:cNvPr id="3" name="Slide Number Placeholder 2">
            <a:extLst>
              <a:ext uri="{FF2B5EF4-FFF2-40B4-BE49-F238E27FC236}">
                <a16:creationId xmlns:a16="http://schemas.microsoft.com/office/drawing/2014/main" id="{44216BE6-A5B7-2248-BE61-8785C9AD1AA9}"/>
              </a:ext>
            </a:extLst>
          </p:cNvPr>
          <p:cNvSpPr>
            <a:spLocks noGrp="1"/>
          </p:cNvSpPr>
          <p:nvPr>
            <p:ph type="sldNum" sz="quarter" idx="12"/>
          </p:nvPr>
        </p:nvSpPr>
        <p:spPr/>
        <p:txBody>
          <a:bodyPr/>
          <a:lstStyle/>
          <a:p>
            <a:fld id="{038C62C7-F79B-CD4A-A5DF-5683BBEC4A65}" type="slidenum">
              <a:rPr lang="sv-SE" smtClean="0">
                <a:latin typeface="Calibri"/>
              </a:rPr>
              <a:pPr/>
              <a:t>13</a:t>
            </a:fld>
            <a:endParaRPr lang="sv-SE">
              <a:latin typeface="Calibri"/>
            </a:endParaRPr>
          </a:p>
        </p:txBody>
      </p:sp>
    </p:spTree>
    <p:extLst>
      <p:ext uri="{BB962C8B-B14F-4D97-AF65-F5344CB8AC3E}">
        <p14:creationId xmlns:p14="http://schemas.microsoft.com/office/powerpoint/2010/main" val="508697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9538"/>
            <a:ext cx="4433277" cy="1441531"/>
          </a:xfrm>
        </p:spPr>
        <p:txBody>
          <a:bodyPr/>
          <a:lstStyle/>
          <a:p>
            <a:pPr algn="ctr"/>
            <a:r>
              <a:rPr lang="en-US" dirty="0"/>
              <a:t>Some Properties </a:t>
            </a:r>
            <a:br>
              <a:rPr lang="en-US" dirty="0"/>
            </a:br>
            <a:r>
              <a:rPr lang="en-US" dirty="0"/>
              <a:t>of Cryogenic Fluids</a:t>
            </a:r>
          </a:p>
        </p:txBody>
      </p:sp>
      <p:sp>
        <p:nvSpPr>
          <p:cNvPr id="4" name="Date Placeholder 3"/>
          <p:cNvSpPr>
            <a:spLocks noGrp="1"/>
          </p:cNvSpPr>
          <p:nvPr>
            <p:ph type="dt" sz="half" idx="10"/>
          </p:nvPr>
        </p:nvSpPr>
        <p:spPr/>
        <p:txBody>
          <a:bodyPr/>
          <a:lstStyle/>
          <a:p>
            <a:r>
              <a:rPr lang="sv-SE">
                <a:latin typeface="Calibri"/>
              </a:rPr>
              <a:t>Winter 2025</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08647763"/>
              </p:ext>
            </p:extLst>
          </p:nvPr>
        </p:nvGraphicFramePr>
        <p:xfrm>
          <a:off x="581635" y="1461069"/>
          <a:ext cx="8105165" cy="5146040"/>
        </p:xfrm>
        <a:graphic>
          <a:graphicData uri="http://schemas.openxmlformats.org/drawingml/2006/table">
            <a:tbl>
              <a:tblPr firstRow="1" bandRow="1">
                <a:tableStyleId>{5C22544A-7EE6-4342-B048-85BDC9FD1C3A}</a:tableStyleId>
              </a:tblPr>
              <a:tblGrid>
                <a:gridCol w="1621033">
                  <a:extLst>
                    <a:ext uri="{9D8B030D-6E8A-4147-A177-3AD203B41FA5}">
                      <a16:colId xmlns:a16="http://schemas.microsoft.com/office/drawing/2014/main" val="20000"/>
                    </a:ext>
                  </a:extLst>
                </a:gridCol>
                <a:gridCol w="1621033">
                  <a:extLst>
                    <a:ext uri="{9D8B030D-6E8A-4147-A177-3AD203B41FA5}">
                      <a16:colId xmlns:a16="http://schemas.microsoft.com/office/drawing/2014/main" val="20001"/>
                    </a:ext>
                  </a:extLst>
                </a:gridCol>
                <a:gridCol w="1621033">
                  <a:extLst>
                    <a:ext uri="{9D8B030D-6E8A-4147-A177-3AD203B41FA5}">
                      <a16:colId xmlns:a16="http://schemas.microsoft.com/office/drawing/2014/main" val="20002"/>
                    </a:ext>
                  </a:extLst>
                </a:gridCol>
                <a:gridCol w="1621033">
                  <a:extLst>
                    <a:ext uri="{9D8B030D-6E8A-4147-A177-3AD203B41FA5}">
                      <a16:colId xmlns:a16="http://schemas.microsoft.com/office/drawing/2014/main" val="20003"/>
                    </a:ext>
                  </a:extLst>
                </a:gridCol>
                <a:gridCol w="1621033">
                  <a:extLst>
                    <a:ext uri="{9D8B030D-6E8A-4147-A177-3AD203B41FA5}">
                      <a16:colId xmlns:a16="http://schemas.microsoft.com/office/drawing/2014/main" val="20004"/>
                    </a:ext>
                  </a:extLst>
                </a:gridCol>
              </a:tblGrid>
              <a:tr h="370840">
                <a:tc>
                  <a:txBody>
                    <a:bodyPr/>
                    <a:lstStyle/>
                    <a:p>
                      <a:pPr algn="ctr">
                        <a:spcAft>
                          <a:spcPts val="0"/>
                        </a:spcAft>
                      </a:pPr>
                      <a:r>
                        <a:rPr lang="en-US" sz="1400" dirty="0">
                          <a:effectLst/>
                          <a:latin typeface="Tahoma"/>
                          <a:ea typeface="ＭＳ 明朝"/>
                          <a:cs typeface="Times New Roman"/>
                        </a:rPr>
                        <a:t>Fluid</a:t>
                      </a:r>
                    </a:p>
                  </a:txBody>
                  <a:tcPr marL="68580" marR="68580" marT="0" marB="0"/>
                </a:tc>
                <a:tc>
                  <a:txBody>
                    <a:bodyPr/>
                    <a:lstStyle/>
                    <a:p>
                      <a:pPr algn="ctr">
                        <a:spcAft>
                          <a:spcPts val="0"/>
                        </a:spcAft>
                      </a:pPr>
                      <a:r>
                        <a:rPr lang="en-US" sz="1400" dirty="0">
                          <a:effectLst/>
                          <a:latin typeface="Tahoma"/>
                          <a:ea typeface="ＭＳ 明朝"/>
                          <a:cs typeface="Times New Roman"/>
                        </a:rPr>
                        <a:t>Normal Boiling Point (K)</a:t>
                      </a:r>
                    </a:p>
                  </a:txBody>
                  <a:tcPr marL="68580" marR="68580" marT="0" marB="0"/>
                </a:tc>
                <a:tc>
                  <a:txBody>
                    <a:bodyPr/>
                    <a:lstStyle/>
                    <a:p>
                      <a:pPr algn="ctr">
                        <a:spcAft>
                          <a:spcPts val="0"/>
                        </a:spcAft>
                      </a:pPr>
                      <a:r>
                        <a:rPr lang="en-US" sz="1400">
                          <a:effectLst/>
                          <a:latin typeface="Tahoma"/>
                          <a:ea typeface="ＭＳ 明朝"/>
                          <a:cs typeface="Times New Roman"/>
                        </a:rPr>
                        <a:t>Density of Liquid at Normal Boiling Point</a:t>
                      </a:r>
                    </a:p>
                    <a:p>
                      <a:pPr algn="ctr">
                        <a:spcAft>
                          <a:spcPts val="0"/>
                        </a:spcAft>
                      </a:pPr>
                      <a:r>
                        <a:rPr lang="en-US" sz="1400">
                          <a:effectLst/>
                          <a:latin typeface="Tahoma"/>
                          <a:ea typeface="ＭＳ 明朝"/>
                          <a:cs typeface="Times New Roman"/>
                        </a:rPr>
                        <a:t>(Kg/m</a:t>
                      </a:r>
                      <a:r>
                        <a:rPr lang="en-US" sz="1400" baseline="30000">
                          <a:effectLst/>
                          <a:latin typeface="Tahoma"/>
                          <a:ea typeface="ＭＳ 明朝"/>
                          <a:cs typeface="Times New Roman"/>
                        </a:rPr>
                        <a:t>3</a:t>
                      </a:r>
                      <a:r>
                        <a:rPr lang="en-US" sz="1400">
                          <a:effectLst/>
                          <a:latin typeface="Tahoma"/>
                          <a:ea typeface="ＭＳ 明朝"/>
                          <a:cs typeface="Times New Roman"/>
                        </a:rPr>
                        <a:t>)</a:t>
                      </a:r>
                    </a:p>
                  </a:txBody>
                  <a:tcPr marL="68580" marR="68580" marT="0" marB="0"/>
                </a:tc>
                <a:tc>
                  <a:txBody>
                    <a:bodyPr/>
                    <a:lstStyle/>
                    <a:p>
                      <a:pPr algn="ctr">
                        <a:spcAft>
                          <a:spcPts val="0"/>
                        </a:spcAft>
                      </a:pPr>
                      <a:r>
                        <a:rPr lang="en-US" sz="1400">
                          <a:effectLst/>
                          <a:latin typeface="Tahoma"/>
                          <a:ea typeface="ＭＳ 明朝"/>
                          <a:cs typeface="Times New Roman"/>
                        </a:rPr>
                        <a:t>Density of Gas at 1 Bar and 300 K</a:t>
                      </a:r>
                    </a:p>
                    <a:p>
                      <a:pPr algn="ctr">
                        <a:spcAft>
                          <a:spcPts val="0"/>
                        </a:spcAft>
                      </a:pPr>
                      <a:r>
                        <a:rPr lang="en-US" sz="1400">
                          <a:effectLst/>
                          <a:latin typeface="Tahoma"/>
                          <a:ea typeface="ＭＳ 明朝"/>
                          <a:cs typeface="Times New Roman"/>
                        </a:rPr>
                        <a:t>(Kg/m</a:t>
                      </a:r>
                      <a:r>
                        <a:rPr lang="en-US" sz="1400" baseline="30000">
                          <a:effectLst/>
                          <a:latin typeface="Tahoma"/>
                          <a:ea typeface="ＭＳ 明朝"/>
                          <a:cs typeface="Times New Roman"/>
                        </a:rPr>
                        <a:t>3</a:t>
                      </a:r>
                      <a:r>
                        <a:rPr lang="en-US" sz="1400">
                          <a:effectLst/>
                          <a:latin typeface="Tahoma"/>
                          <a:ea typeface="ＭＳ 明朝"/>
                          <a:cs typeface="Times New Roman"/>
                        </a:rPr>
                        <a:t>)</a:t>
                      </a:r>
                    </a:p>
                  </a:txBody>
                  <a:tcPr marL="68580" marR="68580" marT="0" marB="0"/>
                </a:tc>
                <a:tc>
                  <a:txBody>
                    <a:bodyPr/>
                    <a:lstStyle/>
                    <a:p>
                      <a:pPr algn="ctr">
                        <a:spcAft>
                          <a:spcPts val="0"/>
                        </a:spcAft>
                      </a:pPr>
                      <a:r>
                        <a:rPr lang="en-US" sz="1400">
                          <a:effectLst/>
                          <a:latin typeface="Tahoma"/>
                          <a:ea typeface="ＭＳ 明朝"/>
                          <a:cs typeface="Times New Roman"/>
                        </a:rPr>
                        <a:t>(Volume of gas at 1 Bar, 300 K) / (Volume of liquid at normal boiling point)</a:t>
                      </a:r>
                    </a:p>
                  </a:txBody>
                  <a:tcPr marL="68580" marR="68580" marT="0" marB="0"/>
                </a:tc>
                <a:extLst>
                  <a:ext uri="{0D108BD9-81ED-4DB2-BD59-A6C34878D82A}">
                    <a16:rowId xmlns:a16="http://schemas.microsoft.com/office/drawing/2014/main" val="10000"/>
                  </a:ext>
                </a:extLst>
              </a:tr>
              <a:tr h="370840">
                <a:tc>
                  <a:txBody>
                    <a:bodyPr/>
                    <a:lstStyle/>
                    <a:p>
                      <a:pPr algn="ctr">
                        <a:spcAft>
                          <a:spcPts val="0"/>
                        </a:spcAft>
                      </a:pPr>
                      <a:r>
                        <a:rPr lang="en-US" sz="1400" dirty="0">
                          <a:effectLst/>
                          <a:latin typeface="Tahoma"/>
                          <a:ea typeface="ＭＳ 明朝"/>
                          <a:cs typeface="Times New Roman"/>
                        </a:rPr>
                        <a:t>Propane</a:t>
                      </a:r>
                    </a:p>
                  </a:txBody>
                  <a:tcPr marL="68580" marR="68580" marT="0" marB="0"/>
                </a:tc>
                <a:tc>
                  <a:txBody>
                    <a:bodyPr/>
                    <a:lstStyle/>
                    <a:p>
                      <a:pPr algn="ctr">
                        <a:spcAft>
                          <a:spcPts val="0"/>
                        </a:spcAft>
                      </a:pPr>
                      <a:r>
                        <a:rPr lang="en-US" sz="1400">
                          <a:effectLst/>
                          <a:latin typeface="Tahoma"/>
                          <a:ea typeface="ＭＳ 明朝"/>
                          <a:cs typeface="Times New Roman"/>
                        </a:rPr>
                        <a:t>231.07</a:t>
                      </a:r>
                    </a:p>
                  </a:txBody>
                  <a:tcPr marL="68580" marR="68580" marT="0" marB="0"/>
                </a:tc>
                <a:tc>
                  <a:txBody>
                    <a:bodyPr/>
                    <a:lstStyle/>
                    <a:p>
                      <a:pPr algn="ctr">
                        <a:spcAft>
                          <a:spcPts val="0"/>
                        </a:spcAft>
                      </a:pPr>
                      <a:r>
                        <a:rPr lang="en-US" sz="1400">
                          <a:effectLst/>
                          <a:latin typeface="Tahoma"/>
                          <a:ea typeface="ＭＳ 明朝"/>
                          <a:cs typeface="Times New Roman"/>
                        </a:rPr>
                        <a:t>580.89</a:t>
                      </a:r>
                    </a:p>
                  </a:txBody>
                  <a:tcPr marL="68580" marR="68580" marT="0" marB="0"/>
                </a:tc>
                <a:tc>
                  <a:txBody>
                    <a:bodyPr/>
                    <a:lstStyle/>
                    <a:p>
                      <a:pPr algn="ctr">
                        <a:spcAft>
                          <a:spcPts val="0"/>
                        </a:spcAft>
                      </a:pPr>
                      <a:r>
                        <a:rPr lang="en-US" sz="1400">
                          <a:effectLst/>
                          <a:latin typeface="Tahoma"/>
                          <a:ea typeface="ＭＳ 明朝"/>
                          <a:cs typeface="Times New Roman"/>
                        </a:rPr>
                        <a:t>1.80</a:t>
                      </a:r>
                    </a:p>
                  </a:txBody>
                  <a:tcPr marL="68580" marR="68580" marT="0" marB="0"/>
                </a:tc>
                <a:tc>
                  <a:txBody>
                    <a:bodyPr/>
                    <a:lstStyle/>
                    <a:p>
                      <a:pPr algn="ctr">
                        <a:spcAft>
                          <a:spcPts val="0"/>
                        </a:spcAft>
                      </a:pPr>
                      <a:r>
                        <a:rPr lang="en-US" sz="1400">
                          <a:effectLst/>
                          <a:latin typeface="Tahoma"/>
                          <a:ea typeface="ＭＳ 明朝"/>
                          <a:cs typeface="Times New Roman"/>
                        </a:rPr>
                        <a:t>323</a:t>
                      </a:r>
                    </a:p>
                  </a:txBody>
                  <a:tcPr marL="68580" marR="68580" marT="0" marB="0"/>
                </a:tc>
                <a:extLst>
                  <a:ext uri="{0D108BD9-81ED-4DB2-BD59-A6C34878D82A}">
                    <a16:rowId xmlns:a16="http://schemas.microsoft.com/office/drawing/2014/main" val="10001"/>
                  </a:ext>
                </a:extLst>
              </a:tr>
              <a:tr h="370840">
                <a:tc>
                  <a:txBody>
                    <a:bodyPr/>
                    <a:lstStyle/>
                    <a:p>
                      <a:pPr algn="ctr">
                        <a:spcAft>
                          <a:spcPts val="0"/>
                        </a:spcAft>
                      </a:pPr>
                      <a:r>
                        <a:rPr lang="en-US" sz="1400">
                          <a:effectLst/>
                          <a:latin typeface="Tahoma"/>
                          <a:ea typeface="ＭＳ 明朝"/>
                          <a:cs typeface="Times New Roman"/>
                        </a:rPr>
                        <a:t>Ethane</a:t>
                      </a:r>
                    </a:p>
                  </a:txBody>
                  <a:tcPr marL="68580" marR="68580" marT="0" marB="0"/>
                </a:tc>
                <a:tc>
                  <a:txBody>
                    <a:bodyPr/>
                    <a:lstStyle/>
                    <a:p>
                      <a:pPr algn="ctr">
                        <a:spcAft>
                          <a:spcPts val="0"/>
                        </a:spcAft>
                      </a:pPr>
                      <a:r>
                        <a:rPr lang="en-US" sz="1400">
                          <a:effectLst/>
                          <a:latin typeface="Tahoma"/>
                          <a:ea typeface="ＭＳ 明朝"/>
                          <a:cs typeface="Times New Roman"/>
                        </a:rPr>
                        <a:t>184.55</a:t>
                      </a:r>
                    </a:p>
                  </a:txBody>
                  <a:tcPr marL="68580" marR="68580" marT="0" marB="0"/>
                </a:tc>
                <a:tc>
                  <a:txBody>
                    <a:bodyPr/>
                    <a:lstStyle/>
                    <a:p>
                      <a:pPr algn="ctr">
                        <a:spcAft>
                          <a:spcPts val="0"/>
                        </a:spcAft>
                      </a:pPr>
                      <a:r>
                        <a:rPr lang="en-US" sz="1400" dirty="0">
                          <a:effectLst/>
                          <a:latin typeface="Tahoma"/>
                          <a:ea typeface="ＭＳ 明朝"/>
                          <a:cs typeface="Times New Roman"/>
                        </a:rPr>
                        <a:t>543.97</a:t>
                      </a:r>
                    </a:p>
                  </a:txBody>
                  <a:tcPr marL="68580" marR="68580" marT="0" marB="0"/>
                </a:tc>
                <a:tc>
                  <a:txBody>
                    <a:bodyPr/>
                    <a:lstStyle/>
                    <a:p>
                      <a:pPr algn="ctr">
                        <a:spcAft>
                          <a:spcPts val="0"/>
                        </a:spcAft>
                      </a:pPr>
                      <a:r>
                        <a:rPr lang="en-US" sz="1400">
                          <a:effectLst/>
                          <a:latin typeface="Tahoma"/>
                          <a:ea typeface="ＭＳ 明朝"/>
                          <a:cs typeface="Times New Roman"/>
                        </a:rPr>
                        <a:t>1.22</a:t>
                      </a:r>
                    </a:p>
                  </a:txBody>
                  <a:tcPr marL="68580" marR="68580" marT="0" marB="0"/>
                </a:tc>
                <a:tc>
                  <a:txBody>
                    <a:bodyPr/>
                    <a:lstStyle/>
                    <a:p>
                      <a:pPr algn="ctr">
                        <a:spcAft>
                          <a:spcPts val="0"/>
                        </a:spcAft>
                      </a:pPr>
                      <a:r>
                        <a:rPr lang="en-US" sz="1400">
                          <a:effectLst/>
                          <a:latin typeface="Tahoma"/>
                          <a:ea typeface="ＭＳ 明朝"/>
                          <a:cs typeface="Times New Roman"/>
                        </a:rPr>
                        <a:t>446</a:t>
                      </a:r>
                    </a:p>
                  </a:txBody>
                  <a:tcPr marL="68580" marR="68580" marT="0" marB="0"/>
                </a:tc>
                <a:extLst>
                  <a:ext uri="{0D108BD9-81ED-4DB2-BD59-A6C34878D82A}">
                    <a16:rowId xmlns:a16="http://schemas.microsoft.com/office/drawing/2014/main" val="10002"/>
                  </a:ext>
                </a:extLst>
              </a:tr>
              <a:tr h="370840">
                <a:tc>
                  <a:txBody>
                    <a:bodyPr/>
                    <a:lstStyle/>
                    <a:p>
                      <a:pPr algn="ctr">
                        <a:spcAft>
                          <a:spcPts val="0"/>
                        </a:spcAft>
                      </a:pPr>
                      <a:r>
                        <a:rPr lang="en-US" sz="1400">
                          <a:effectLst/>
                          <a:latin typeface="Tahoma"/>
                          <a:ea typeface="ＭＳ 明朝"/>
                          <a:cs typeface="Times New Roman"/>
                        </a:rPr>
                        <a:t>Xenon</a:t>
                      </a:r>
                    </a:p>
                  </a:txBody>
                  <a:tcPr marL="68580" marR="68580" marT="0" marB="0"/>
                </a:tc>
                <a:tc>
                  <a:txBody>
                    <a:bodyPr/>
                    <a:lstStyle/>
                    <a:p>
                      <a:pPr algn="ctr">
                        <a:spcAft>
                          <a:spcPts val="0"/>
                        </a:spcAft>
                      </a:pPr>
                      <a:r>
                        <a:rPr lang="en-US" sz="1400">
                          <a:effectLst/>
                          <a:latin typeface="Tahoma"/>
                          <a:ea typeface="ＭＳ 明朝"/>
                          <a:cs typeface="Times New Roman"/>
                        </a:rPr>
                        <a:t>165.04</a:t>
                      </a:r>
                    </a:p>
                  </a:txBody>
                  <a:tcPr marL="68580" marR="68580" marT="0" marB="0"/>
                </a:tc>
                <a:tc>
                  <a:txBody>
                    <a:bodyPr/>
                    <a:lstStyle/>
                    <a:p>
                      <a:pPr algn="ctr">
                        <a:spcAft>
                          <a:spcPts val="0"/>
                        </a:spcAft>
                      </a:pPr>
                      <a:r>
                        <a:rPr lang="en-US" sz="1400" dirty="0">
                          <a:effectLst/>
                          <a:latin typeface="Tahoma"/>
                          <a:ea typeface="ＭＳ 明朝"/>
                          <a:cs typeface="Times New Roman"/>
                        </a:rPr>
                        <a:t>2942.1</a:t>
                      </a:r>
                    </a:p>
                  </a:txBody>
                  <a:tcPr marL="68580" marR="68580" marT="0" marB="0"/>
                </a:tc>
                <a:tc>
                  <a:txBody>
                    <a:bodyPr/>
                    <a:lstStyle/>
                    <a:p>
                      <a:pPr algn="ctr">
                        <a:spcAft>
                          <a:spcPts val="0"/>
                        </a:spcAft>
                      </a:pPr>
                      <a:r>
                        <a:rPr lang="en-US" sz="1400">
                          <a:effectLst/>
                          <a:latin typeface="Tahoma"/>
                          <a:ea typeface="ＭＳ 明朝"/>
                          <a:cs typeface="Times New Roman"/>
                        </a:rPr>
                        <a:t>5.29</a:t>
                      </a:r>
                    </a:p>
                  </a:txBody>
                  <a:tcPr marL="68580" marR="68580" marT="0" marB="0"/>
                </a:tc>
                <a:tc>
                  <a:txBody>
                    <a:bodyPr/>
                    <a:lstStyle/>
                    <a:p>
                      <a:pPr algn="ctr">
                        <a:spcAft>
                          <a:spcPts val="0"/>
                        </a:spcAft>
                      </a:pPr>
                      <a:r>
                        <a:rPr lang="en-US" sz="1400">
                          <a:effectLst/>
                          <a:latin typeface="Tahoma"/>
                          <a:ea typeface="ＭＳ 明朝"/>
                          <a:cs typeface="Times New Roman"/>
                        </a:rPr>
                        <a:t>556</a:t>
                      </a:r>
                    </a:p>
                  </a:txBody>
                  <a:tcPr marL="68580" marR="68580" marT="0" marB="0"/>
                </a:tc>
                <a:extLst>
                  <a:ext uri="{0D108BD9-81ED-4DB2-BD59-A6C34878D82A}">
                    <a16:rowId xmlns:a16="http://schemas.microsoft.com/office/drawing/2014/main" val="10003"/>
                  </a:ext>
                </a:extLst>
              </a:tr>
              <a:tr h="370840">
                <a:tc>
                  <a:txBody>
                    <a:bodyPr/>
                    <a:lstStyle/>
                    <a:p>
                      <a:pPr algn="ctr">
                        <a:spcAft>
                          <a:spcPts val="0"/>
                        </a:spcAft>
                      </a:pPr>
                      <a:r>
                        <a:rPr lang="en-US" sz="1400">
                          <a:effectLst/>
                          <a:latin typeface="Tahoma"/>
                          <a:ea typeface="ＭＳ 明朝"/>
                          <a:cs typeface="Times New Roman"/>
                        </a:rPr>
                        <a:t>Krypton</a:t>
                      </a:r>
                    </a:p>
                  </a:txBody>
                  <a:tcPr marL="68580" marR="68580" marT="0" marB="0"/>
                </a:tc>
                <a:tc>
                  <a:txBody>
                    <a:bodyPr/>
                    <a:lstStyle/>
                    <a:p>
                      <a:pPr algn="ctr">
                        <a:spcAft>
                          <a:spcPts val="0"/>
                        </a:spcAft>
                      </a:pPr>
                      <a:r>
                        <a:rPr lang="en-US" sz="1400">
                          <a:effectLst/>
                          <a:latin typeface="Tahoma"/>
                          <a:ea typeface="ＭＳ 明朝"/>
                          <a:cs typeface="Times New Roman"/>
                        </a:rPr>
                        <a:t>119.77</a:t>
                      </a:r>
                    </a:p>
                  </a:txBody>
                  <a:tcPr marL="68580" marR="68580" marT="0" marB="0"/>
                </a:tc>
                <a:tc>
                  <a:txBody>
                    <a:bodyPr/>
                    <a:lstStyle/>
                    <a:p>
                      <a:pPr algn="ctr">
                        <a:spcAft>
                          <a:spcPts val="0"/>
                        </a:spcAft>
                      </a:pPr>
                      <a:r>
                        <a:rPr lang="en-US" sz="1400" dirty="0">
                          <a:effectLst/>
                          <a:latin typeface="Tahoma"/>
                          <a:ea typeface="ＭＳ 明朝"/>
                          <a:cs typeface="Times New Roman"/>
                        </a:rPr>
                        <a:t>2416.3</a:t>
                      </a:r>
                    </a:p>
                  </a:txBody>
                  <a:tcPr marL="68580" marR="68580" marT="0" marB="0"/>
                </a:tc>
                <a:tc>
                  <a:txBody>
                    <a:bodyPr/>
                    <a:lstStyle/>
                    <a:p>
                      <a:pPr algn="ctr">
                        <a:spcAft>
                          <a:spcPts val="0"/>
                        </a:spcAft>
                      </a:pPr>
                      <a:r>
                        <a:rPr lang="en-US" sz="1400">
                          <a:effectLst/>
                          <a:latin typeface="Tahoma"/>
                          <a:ea typeface="ＭＳ 明朝"/>
                          <a:cs typeface="Times New Roman"/>
                        </a:rPr>
                        <a:t>3.40</a:t>
                      </a:r>
                    </a:p>
                  </a:txBody>
                  <a:tcPr marL="68580" marR="68580" marT="0" marB="0"/>
                </a:tc>
                <a:tc>
                  <a:txBody>
                    <a:bodyPr/>
                    <a:lstStyle/>
                    <a:p>
                      <a:pPr algn="ctr">
                        <a:spcAft>
                          <a:spcPts val="0"/>
                        </a:spcAft>
                      </a:pPr>
                      <a:r>
                        <a:rPr lang="en-US" sz="1400">
                          <a:effectLst/>
                          <a:latin typeface="Tahoma"/>
                          <a:ea typeface="ＭＳ 明朝"/>
                          <a:cs typeface="Times New Roman"/>
                        </a:rPr>
                        <a:t>711</a:t>
                      </a:r>
                    </a:p>
                  </a:txBody>
                  <a:tcPr marL="68580" marR="68580" marT="0" marB="0"/>
                </a:tc>
                <a:extLst>
                  <a:ext uri="{0D108BD9-81ED-4DB2-BD59-A6C34878D82A}">
                    <a16:rowId xmlns:a16="http://schemas.microsoft.com/office/drawing/2014/main" val="10004"/>
                  </a:ext>
                </a:extLst>
              </a:tr>
              <a:tr h="370840">
                <a:tc>
                  <a:txBody>
                    <a:bodyPr/>
                    <a:lstStyle/>
                    <a:p>
                      <a:pPr algn="ctr">
                        <a:spcAft>
                          <a:spcPts val="0"/>
                        </a:spcAft>
                      </a:pPr>
                      <a:r>
                        <a:rPr lang="en-US" sz="1400">
                          <a:effectLst/>
                          <a:latin typeface="Tahoma"/>
                          <a:ea typeface="ＭＳ 明朝"/>
                          <a:cs typeface="Times New Roman"/>
                        </a:rPr>
                        <a:t>Methane</a:t>
                      </a:r>
                    </a:p>
                  </a:txBody>
                  <a:tcPr marL="68580" marR="68580" marT="0" marB="0"/>
                </a:tc>
                <a:tc>
                  <a:txBody>
                    <a:bodyPr/>
                    <a:lstStyle/>
                    <a:p>
                      <a:pPr algn="ctr">
                        <a:spcAft>
                          <a:spcPts val="0"/>
                        </a:spcAft>
                      </a:pPr>
                      <a:r>
                        <a:rPr lang="en-US" sz="1400">
                          <a:effectLst/>
                          <a:latin typeface="Tahoma"/>
                          <a:ea typeface="ＭＳ 明朝"/>
                          <a:cs typeface="Times New Roman"/>
                        </a:rPr>
                        <a:t>111.63</a:t>
                      </a:r>
                    </a:p>
                  </a:txBody>
                  <a:tcPr marL="68580" marR="68580" marT="0" marB="0"/>
                </a:tc>
                <a:tc>
                  <a:txBody>
                    <a:bodyPr/>
                    <a:lstStyle/>
                    <a:p>
                      <a:pPr algn="ctr">
                        <a:spcAft>
                          <a:spcPts val="0"/>
                        </a:spcAft>
                      </a:pPr>
                      <a:r>
                        <a:rPr lang="en-US" sz="1400">
                          <a:effectLst/>
                          <a:latin typeface="Tahoma"/>
                          <a:ea typeface="ＭＳ 明朝"/>
                          <a:cs typeface="Times New Roman"/>
                        </a:rPr>
                        <a:t>422.42</a:t>
                      </a:r>
                    </a:p>
                  </a:txBody>
                  <a:tcPr marL="68580" marR="68580" marT="0" marB="0"/>
                </a:tc>
                <a:tc>
                  <a:txBody>
                    <a:bodyPr/>
                    <a:lstStyle/>
                    <a:p>
                      <a:pPr algn="ctr">
                        <a:spcAft>
                          <a:spcPts val="0"/>
                        </a:spcAft>
                      </a:pPr>
                      <a:r>
                        <a:rPr lang="en-US" sz="1400" dirty="0">
                          <a:effectLst/>
                          <a:latin typeface="Tahoma"/>
                          <a:ea typeface="ＭＳ 明朝"/>
                          <a:cs typeface="Times New Roman"/>
                        </a:rPr>
                        <a:t>0.64</a:t>
                      </a:r>
                    </a:p>
                  </a:txBody>
                  <a:tcPr marL="68580" marR="68580" marT="0" marB="0"/>
                </a:tc>
                <a:tc>
                  <a:txBody>
                    <a:bodyPr/>
                    <a:lstStyle/>
                    <a:p>
                      <a:pPr algn="ctr">
                        <a:spcAft>
                          <a:spcPts val="0"/>
                        </a:spcAft>
                      </a:pPr>
                      <a:r>
                        <a:rPr lang="en-US" sz="1400">
                          <a:effectLst/>
                          <a:latin typeface="Tahoma"/>
                          <a:ea typeface="ＭＳ 明朝"/>
                          <a:cs typeface="Times New Roman"/>
                        </a:rPr>
                        <a:t>660</a:t>
                      </a:r>
                    </a:p>
                  </a:txBody>
                  <a:tcPr marL="68580" marR="68580" marT="0" marB="0"/>
                </a:tc>
                <a:extLst>
                  <a:ext uri="{0D108BD9-81ED-4DB2-BD59-A6C34878D82A}">
                    <a16:rowId xmlns:a16="http://schemas.microsoft.com/office/drawing/2014/main" val="10005"/>
                  </a:ext>
                </a:extLst>
              </a:tr>
              <a:tr h="370840">
                <a:tc>
                  <a:txBody>
                    <a:bodyPr/>
                    <a:lstStyle/>
                    <a:p>
                      <a:pPr algn="ctr">
                        <a:spcAft>
                          <a:spcPts val="0"/>
                        </a:spcAft>
                      </a:pPr>
                      <a:r>
                        <a:rPr lang="en-US" sz="1400">
                          <a:effectLst/>
                          <a:latin typeface="Tahoma"/>
                          <a:ea typeface="ＭＳ 明朝"/>
                          <a:cs typeface="Times New Roman"/>
                        </a:rPr>
                        <a:t>Argon</a:t>
                      </a:r>
                    </a:p>
                  </a:txBody>
                  <a:tcPr marL="68580" marR="68580" marT="0" marB="0"/>
                </a:tc>
                <a:tc>
                  <a:txBody>
                    <a:bodyPr/>
                    <a:lstStyle/>
                    <a:p>
                      <a:pPr algn="ctr">
                        <a:spcAft>
                          <a:spcPts val="0"/>
                        </a:spcAft>
                      </a:pPr>
                      <a:r>
                        <a:rPr lang="en-US" sz="1400">
                          <a:effectLst/>
                          <a:latin typeface="Tahoma"/>
                          <a:ea typeface="ＭＳ 明朝"/>
                          <a:cs typeface="Times New Roman"/>
                        </a:rPr>
                        <a:t>87.28</a:t>
                      </a:r>
                    </a:p>
                  </a:txBody>
                  <a:tcPr marL="68580" marR="68580" marT="0" marB="0"/>
                </a:tc>
                <a:tc>
                  <a:txBody>
                    <a:bodyPr/>
                    <a:lstStyle/>
                    <a:p>
                      <a:pPr algn="ctr">
                        <a:spcAft>
                          <a:spcPts val="0"/>
                        </a:spcAft>
                        <a:tabLst>
                          <a:tab pos="808990" algn="l"/>
                        </a:tabLst>
                      </a:pPr>
                      <a:r>
                        <a:rPr lang="en-US" sz="1400">
                          <a:effectLst/>
                          <a:latin typeface="Tahoma"/>
                          <a:ea typeface="ＭＳ 明朝"/>
                          <a:cs typeface="Times New Roman"/>
                        </a:rPr>
                        <a:t>1395.5</a:t>
                      </a:r>
                    </a:p>
                  </a:txBody>
                  <a:tcPr marL="68580" marR="68580" marT="0" marB="0"/>
                </a:tc>
                <a:tc>
                  <a:txBody>
                    <a:bodyPr/>
                    <a:lstStyle/>
                    <a:p>
                      <a:pPr algn="ctr">
                        <a:spcAft>
                          <a:spcPts val="0"/>
                        </a:spcAft>
                      </a:pPr>
                      <a:r>
                        <a:rPr lang="en-US" sz="1400" dirty="0">
                          <a:effectLst/>
                          <a:latin typeface="Tahoma"/>
                          <a:ea typeface="ＭＳ 明朝"/>
                          <a:cs typeface="Times New Roman"/>
                        </a:rPr>
                        <a:t>1.62</a:t>
                      </a:r>
                    </a:p>
                  </a:txBody>
                  <a:tcPr marL="68580" marR="68580" marT="0" marB="0"/>
                </a:tc>
                <a:tc>
                  <a:txBody>
                    <a:bodyPr/>
                    <a:lstStyle/>
                    <a:p>
                      <a:pPr algn="ctr">
                        <a:spcAft>
                          <a:spcPts val="0"/>
                        </a:spcAft>
                      </a:pPr>
                      <a:r>
                        <a:rPr lang="en-US" sz="1400" dirty="0">
                          <a:effectLst/>
                          <a:latin typeface="Tahoma"/>
                          <a:ea typeface="ＭＳ 明朝"/>
                          <a:cs typeface="Times New Roman"/>
                        </a:rPr>
                        <a:t>861</a:t>
                      </a:r>
                    </a:p>
                  </a:txBody>
                  <a:tcPr marL="68580" marR="68580" marT="0" marB="0"/>
                </a:tc>
                <a:extLst>
                  <a:ext uri="{0D108BD9-81ED-4DB2-BD59-A6C34878D82A}">
                    <a16:rowId xmlns:a16="http://schemas.microsoft.com/office/drawing/2014/main" val="10006"/>
                  </a:ext>
                </a:extLst>
              </a:tr>
              <a:tr h="370840">
                <a:tc>
                  <a:txBody>
                    <a:bodyPr/>
                    <a:lstStyle/>
                    <a:p>
                      <a:pPr algn="ctr">
                        <a:spcAft>
                          <a:spcPts val="0"/>
                        </a:spcAft>
                      </a:pPr>
                      <a:r>
                        <a:rPr lang="en-US" sz="1400">
                          <a:effectLst/>
                          <a:latin typeface="Tahoma"/>
                          <a:ea typeface="ＭＳ 明朝"/>
                          <a:cs typeface="Times New Roman"/>
                        </a:rPr>
                        <a:t>Oxygen</a:t>
                      </a:r>
                    </a:p>
                  </a:txBody>
                  <a:tcPr marL="68580" marR="68580" marT="0" marB="0"/>
                </a:tc>
                <a:tc>
                  <a:txBody>
                    <a:bodyPr/>
                    <a:lstStyle/>
                    <a:p>
                      <a:pPr algn="ctr">
                        <a:spcAft>
                          <a:spcPts val="0"/>
                        </a:spcAft>
                      </a:pPr>
                      <a:r>
                        <a:rPr lang="en-US" sz="1400">
                          <a:effectLst/>
                          <a:latin typeface="Tahoma"/>
                          <a:ea typeface="ＭＳ 明朝"/>
                          <a:cs typeface="Times New Roman"/>
                        </a:rPr>
                        <a:t>90.19</a:t>
                      </a:r>
                    </a:p>
                  </a:txBody>
                  <a:tcPr marL="68580" marR="68580" marT="0" marB="0"/>
                </a:tc>
                <a:tc>
                  <a:txBody>
                    <a:bodyPr/>
                    <a:lstStyle/>
                    <a:p>
                      <a:pPr algn="ctr">
                        <a:spcAft>
                          <a:spcPts val="0"/>
                        </a:spcAft>
                      </a:pPr>
                      <a:r>
                        <a:rPr lang="en-US" sz="1400">
                          <a:effectLst/>
                          <a:latin typeface="Tahoma"/>
                          <a:ea typeface="ＭＳ 明朝"/>
                          <a:cs typeface="Times New Roman"/>
                        </a:rPr>
                        <a:t>1142.2</a:t>
                      </a:r>
                    </a:p>
                  </a:txBody>
                  <a:tcPr marL="68580" marR="68580" marT="0" marB="0"/>
                </a:tc>
                <a:tc>
                  <a:txBody>
                    <a:bodyPr/>
                    <a:lstStyle/>
                    <a:p>
                      <a:pPr algn="ctr">
                        <a:spcAft>
                          <a:spcPts val="0"/>
                        </a:spcAft>
                      </a:pPr>
                      <a:r>
                        <a:rPr lang="en-US" sz="1400">
                          <a:effectLst/>
                          <a:latin typeface="Tahoma"/>
                          <a:ea typeface="ＭＳ 明朝"/>
                          <a:cs typeface="Times New Roman"/>
                        </a:rPr>
                        <a:t>1.3</a:t>
                      </a:r>
                    </a:p>
                  </a:txBody>
                  <a:tcPr marL="68580" marR="68580" marT="0" marB="0"/>
                </a:tc>
                <a:tc>
                  <a:txBody>
                    <a:bodyPr/>
                    <a:lstStyle/>
                    <a:p>
                      <a:pPr algn="ctr">
                        <a:spcAft>
                          <a:spcPts val="0"/>
                        </a:spcAft>
                      </a:pPr>
                      <a:r>
                        <a:rPr lang="en-US" sz="1400" dirty="0">
                          <a:effectLst/>
                          <a:latin typeface="Tahoma"/>
                          <a:ea typeface="ＭＳ 明朝"/>
                          <a:cs typeface="Times New Roman"/>
                        </a:rPr>
                        <a:t>879</a:t>
                      </a:r>
                    </a:p>
                  </a:txBody>
                  <a:tcPr marL="68580" marR="68580" marT="0" marB="0"/>
                </a:tc>
                <a:extLst>
                  <a:ext uri="{0D108BD9-81ED-4DB2-BD59-A6C34878D82A}">
                    <a16:rowId xmlns:a16="http://schemas.microsoft.com/office/drawing/2014/main" val="10007"/>
                  </a:ext>
                </a:extLst>
              </a:tr>
              <a:tr h="370840">
                <a:tc>
                  <a:txBody>
                    <a:bodyPr/>
                    <a:lstStyle/>
                    <a:p>
                      <a:pPr algn="ctr">
                        <a:spcAft>
                          <a:spcPts val="0"/>
                        </a:spcAft>
                      </a:pPr>
                      <a:r>
                        <a:rPr lang="en-US" sz="1400">
                          <a:effectLst/>
                          <a:latin typeface="Tahoma"/>
                          <a:ea typeface="ＭＳ 明朝"/>
                          <a:cs typeface="Times New Roman"/>
                        </a:rPr>
                        <a:t>Nitrogen</a:t>
                      </a:r>
                    </a:p>
                  </a:txBody>
                  <a:tcPr marL="68580" marR="68580" marT="0" marB="0"/>
                </a:tc>
                <a:tc>
                  <a:txBody>
                    <a:bodyPr/>
                    <a:lstStyle/>
                    <a:p>
                      <a:pPr algn="ctr">
                        <a:spcAft>
                          <a:spcPts val="0"/>
                        </a:spcAft>
                      </a:pPr>
                      <a:r>
                        <a:rPr lang="en-US" sz="1400">
                          <a:effectLst/>
                          <a:latin typeface="Tahoma"/>
                          <a:ea typeface="ＭＳ 明朝"/>
                          <a:cs typeface="Times New Roman"/>
                        </a:rPr>
                        <a:t>77.2</a:t>
                      </a:r>
                    </a:p>
                  </a:txBody>
                  <a:tcPr marL="68580" marR="68580" marT="0" marB="0"/>
                </a:tc>
                <a:tc>
                  <a:txBody>
                    <a:bodyPr/>
                    <a:lstStyle/>
                    <a:p>
                      <a:pPr algn="ctr">
                        <a:spcAft>
                          <a:spcPts val="0"/>
                        </a:spcAft>
                      </a:pPr>
                      <a:r>
                        <a:rPr lang="en-US" sz="1400">
                          <a:effectLst/>
                          <a:latin typeface="Tahoma"/>
                          <a:ea typeface="ＭＳ 明朝"/>
                          <a:cs typeface="Times New Roman"/>
                        </a:rPr>
                        <a:t>807.3</a:t>
                      </a:r>
                    </a:p>
                  </a:txBody>
                  <a:tcPr marL="68580" marR="68580" marT="0" marB="0"/>
                </a:tc>
                <a:tc>
                  <a:txBody>
                    <a:bodyPr/>
                    <a:lstStyle/>
                    <a:p>
                      <a:pPr algn="ctr">
                        <a:spcAft>
                          <a:spcPts val="0"/>
                        </a:spcAft>
                      </a:pPr>
                      <a:r>
                        <a:rPr lang="en-US" sz="1400">
                          <a:effectLst/>
                          <a:latin typeface="Tahoma"/>
                          <a:ea typeface="ＭＳ 明朝"/>
                          <a:cs typeface="Times New Roman"/>
                        </a:rPr>
                        <a:t>1.12</a:t>
                      </a:r>
                    </a:p>
                  </a:txBody>
                  <a:tcPr marL="68580" marR="68580" marT="0" marB="0"/>
                </a:tc>
                <a:tc>
                  <a:txBody>
                    <a:bodyPr/>
                    <a:lstStyle/>
                    <a:p>
                      <a:pPr algn="ctr">
                        <a:spcAft>
                          <a:spcPts val="0"/>
                        </a:spcAft>
                      </a:pPr>
                      <a:r>
                        <a:rPr lang="en-US" sz="1400" dirty="0">
                          <a:effectLst/>
                          <a:latin typeface="Tahoma"/>
                          <a:ea typeface="ＭＳ 明朝"/>
                          <a:cs typeface="Times New Roman"/>
                        </a:rPr>
                        <a:t>720</a:t>
                      </a:r>
                    </a:p>
                  </a:txBody>
                  <a:tcPr marL="68580" marR="68580" marT="0" marB="0"/>
                </a:tc>
                <a:extLst>
                  <a:ext uri="{0D108BD9-81ED-4DB2-BD59-A6C34878D82A}">
                    <a16:rowId xmlns:a16="http://schemas.microsoft.com/office/drawing/2014/main" val="10008"/>
                  </a:ext>
                </a:extLst>
              </a:tr>
              <a:tr h="370840">
                <a:tc>
                  <a:txBody>
                    <a:bodyPr/>
                    <a:lstStyle/>
                    <a:p>
                      <a:pPr algn="ctr">
                        <a:spcAft>
                          <a:spcPts val="0"/>
                        </a:spcAft>
                      </a:pPr>
                      <a:r>
                        <a:rPr lang="en-US" sz="1400">
                          <a:effectLst/>
                          <a:latin typeface="Tahoma"/>
                          <a:ea typeface="ＭＳ 明朝"/>
                          <a:cs typeface="Times New Roman"/>
                        </a:rPr>
                        <a:t>Neon</a:t>
                      </a:r>
                    </a:p>
                  </a:txBody>
                  <a:tcPr marL="68580" marR="68580" marT="0" marB="0"/>
                </a:tc>
                <a:tc>
                  <a:txBody>
                    <a:bodyPr/>
                    <a:lstStyle/>
                    <a:p>
                      <a:pPr algn="ctr">
                        <a:spcAft>
                          <a:spcPts val="0"/>
                        </a:spcAft>
                      </a:pPr>
                      <a:r>
                        <a:rPr lang="en-US" sz="1400">
                          <a:effectLst/>
                          <a:latin typeface="Tahoma"/>
                          <a:ea typeface="ＭＳ 明朝"/>
                          <a:cs typeface="Times New Roman"/>
                        </a:rPr>
                        <a:t>27.09</a:t>
                      </a:r>
                    </a:p>
                  </a:txBody>
                  <a:tcPr marL="68580" marR="68580" marT="0" marB="0"/>
                </a:tc>
                <a:tc>
                  <a:txBody>
                    <a:bodyPr/>
                    <a:lstStyle/>
                    <a:p>
                      <a:pPr algn="ctr">
                        <a:spcAft>
                          <a:spcPts val="0"/>
                        </a:spcAft>
                      </a:pPr>
                      <a:r>
                        <a:rPr lang="en-US" sz="1400">
                          <a:effectLst/>
                          <a:latin typeface="Tahoma"/>
                          <a:ea typeface="ＭＳ 明朝"/>
                          <a:cs typeface="Times New Roman"/>
                        </a:rPr>
                        <a:t>1205.2</a:t>
                      </a:r>
                    </a:p>
                  </a:txBody>
                  <a:tcPr marL="68580" marR="68580" marT="0" marB="0"/>
                </a:tc>
                <a:tc>
                  <a:txBody>
                    <a:bodyPr/>
                    <a:lstStyle/>
                    <a:p>
                      <a:pPr algn="ctr">
                        <a:spcAft>
                          <a:spcPts val="0"/>
                        </a:spcAft>
                      </a:pPr>
                      <a:r>
                        <a:rPr lang="en-US" sz="1400">
                          <a:effectLst/>
                          <a:latin typeface="Tahoma"/>
                          <a:ea typeface="ＭＳ 明朝"/>
                          <a:cs typeface="Times New Roman"/>
                        </a:rPr>
                        <a:t>0.81</a:t>
                      </a:r>
                    </a:p>
                  </a:txBody>
                  <a:tcPr marL="68580" marR="68580" marT="0" marB="0"/>
                </a:tc>
                <a:tc>
                  <a:txBody>
                    <a:bodyPr/>
                    <a:lstStyle/>
                    <a:p>
                      <a:pPr algn="ctr">
                        <a:spcAft>
                          <a:spcPts val="0"/>
                        </a:spcAft>
                      </a:pPr>
                      <a:r>
                        <a:rPr lang="en-US" sz="1400" dirty="0">
                          <a:effectLst/>
                          <a:latin typeface="Tahoma"/>
                          <a:ea typeface="ＭＳ 明朝"/>
                          <a:cs typeface="Times New Roman"/>
                        </a:rPr>
                        <a:t>1488</a:t>
                      </a:r>
                    </a:p>
                  </a:txBody>
                  <a:tcPr marL="68580" marR="68580" marT="0" marB="0"/>
                </a:tc>
                <a:extLst>
                  <a:ext uri="{0D108BD9-81ED-4DB2-BD59-A6C34878D82A}">
                    <a16:rowId xmlns:a16="http://schemas.microsoft.com/office/drawing/2014/main" val="10009"/>
                  </a:ext>
                </a:extLst>
              </a:tr>
              <a:tr h="370840">
                <a:tc>
                  <a:txBody>
                    <a:bodyPr/>
                    <a:lstStyle/>
                    <a:p>
                      <a:pPr algn="ctr">
                        <a:spcAft>
                          <a:spcPts val="0"/>
                        </a:spcAft>
                      </a:pPr>
                      <a:r>
                        <a:rPr lang="en-US" sz="1400">
                          <a:effectLst/>
                          <a:latin typeface="Tahoma"/>
                          <a:ea typeface="ＭＳ 明朝"/>
                          <a:cs typeface="Times New Roman"/>
                        </a:rPr>
                        <a:t>Hydrogen (Para)</a:t>
                      </a:r>
                    </a:p>
                  </a:txBody>
                  <a:tcPr marL="68580" marR="68580" marT="0" marB="0"/>
                </a:tc>
                <a:tc>
                  <a:txBody>
                    <a:bodyPr/>
                    <a:lstStyle/>
                    <a:p>
                      <a:pPr algn="ctr">
                        <a:spcAft>
                          <a:spcPts val="0"/>
                        </a:spcAft>
                      </a:pPr>
                      <a:r>
                        <a:rPr lang="en-US" sz="1400">
                          <a:effectLst/>
                          <a:latin typeface="Tahoma"/>
                          <a:ea typeface="ＭＳ 明朝"/>
                          <a:cs typeface="Times New Roman"/>
                        </a:rPr>
                        <a:t>20.23</a:t>
                      </a:r>
                    </a:p>
                  </a:txBody>
                  <a:tcPr marL="68580" marR="68580" marT="0" marB="0"/>
                </a:tc>
                <a:tc>
                  <a:txBody>
                    <a:bodyPr/>
                    <a:lstStyle/>
                    <a:p>
                      <a:pPr algn="ctr">
                        <a:spcAft>
                          <a:spcPts val="0"/>
                        </a:spcAft>
                      </a:pPr>
                      <a:r>
                        <a:rPr lang="en-US" sz="1400">
                          <a:effectLst/>
                          <a:latin typeface="Tahoma"/>
                          <a:ea typeface="ＭＳ 明朝"/>
                          <a:cs typeface="Times New Roman"/>
                        </a:rPr>
                        <a:t>70.85</a:t>
                      </a:r>
                    </a:p>
                  </a:txBody>
                  <a:tcPr marL="68580" marR="68580" marT="0" marB="0"/>
                </a:tc>
                <a:tc>
                  <a:txBody>
                    <a:bodyPr/>
                    <a:lstStyle/>
                    <a:p>
                      <a:pPr algn="ctr">
                        <a:spcAft>
                          <a:spcPts val="0"/>
                        </a:spcAft>
                      </a:pPr>
                      <a:r>
                        <a:rPr lang="en-US" sz="1400">
                          <a:effectLst/>
                          <a:latin typeface="Tahoma"/>
                          <a:ea typeface="ＭＳ 明朝"/>
                          <a:cs typeface="Times New Roman"/>
                        </a:rPr>
                        <a:t>0.081</a:t>
                      </a:r>
                    </a:p>
                  </a:txBody>
                  <a:tcPr marL="68580" marR="68580" marT="0" marB="0"/>
                </a:tc>
                <a:tc>
                  <a:txBody>
                    <a:bodyPr/>
                    <a:lstStyle/>
                    <a:p>
                      <a:pPr algn="ctr">
                        <a:spcAft>
                          <a:spcPts val="0"/>
                        </a:spcAft>
                      </a:pPr>
                      <a:r>
                        <a:rPr lang="en-US" sz="1400" dirty="0">
                          <a:effectLst/>
                          <a:latin typeface="Tahoma"/>
                          <a:ea typeface="ＭＳ 明朝"/>
                          <a:cs typeface="Times New Roman"/>
                        </a:rPr>
                        <a:t>875</a:t>
                      </a:r>
                    </a:p>
                  </a:txBody>
                  <a:tcPr marL="68580" marR="68580" marT="0" marB="0"/>
                </a:tc>
                <a:extLst>
                  <a:ext uri="{0D108BD9-81ED-4DB2-BD59-A6C34878D82A}">
                    <a16:rowId xmlns:a16="http://schemas.microsoft.com/office/drawing/2014/main" val="10010"/>
                  </a:ext>
                </a:extLst>
              </a:tr>
              <a:tr h="370840">
                <a:tc>
                  <a:txBody>
                    <a:bodyPr/>
                    <a:lstStyle/>
                    <a:p>
                      <a:pPr algn="ctr">
                        <a:spcAft>
                          <a:spcPts val="0"/>
                        </a:spcAft>
                      </a:pPr>
                      <a:r>
                        <a:rPr lang="en-US" sz="1400">
                          <a:effectLst/>
                          <a:latin typeface="Tahoma"/>
                          <a:ea typeface="ＭＳ 明朝"/>
                          <a:cs typeface="Times New Roman"/>
                        </a:rPr>
                        <a:t>Helium</a:t>
                      </a:r>
                    </a:p>
                  </a:txBody>
                  <a:tcPr marL="68580" marR="68580" marT="0" marB="0"/>
                </a:tc>
                <a:tc>
                  <a:txBody>
                    <a:bodyPr/>
                    <a:lstStyle/>
                    <a:p>
                      <a:pPr algn="ctr">
                        <a:spcAft>
                          <a:spcPts val="0"/>
                        </a:spcAft>
                      </a:pPr>
                      <a:r>
                        <a:rPr lang="en-US" sz="1400">
                          <a:effectLst/>
                          <a:latin typeface="Tahoma"/>
                          <a:ea typeface="ＭＳ 明朝"/>
                          <a:cs typeface="Times New Roman"/>
                        </a:rPr>
                        <a:t>4.222</a:t>
                      </a:r>
                    </a:p>
                  </a:txBody>
                  <a:tcPr marL="68580" marR="68580" marT="0" marB="0"/>
                </a:tc>
                <a:tc>
                  <a:txBody>
                    <a:bodyPr/>
                    <a:lstStyle/>
                    <a:p>
                      <a:pPr algn="ctr">
                        <a:spcAft>
                          <a:spcPts val="0"/>
                        </a:spcAft>
                      </a:pPr>
                      <a:r>
                        <a:rPr lang="en-US" sz="1400" dirty="0">
                          <a:effectLst/>
                          <a:latin typeface="Tahoma"/>
                          <a:ea typeface="ＭＳ 明朝"/>
                          <a:cs typeface="Times New Roman"/>
                        </a:rPr>
                        <a:t>125.2</a:t>
                      </a:r>
                    </a:p>
                  </a:txBody>
                  <a:tcPr marL="68580" marR="68580" marT="0" marB="0"/>
                </a:tc>
                <a:tc>
                  <a:txBody>
                    <a:bodyPr/>
                    <a:lstStyle/>
                    <a:p>
                      <a:pPr algn="ctr">
                        <a:spcAft>
                          <a:spcPts val="0"/>
                        </a:spcAft>
                      </a:pPr>
                      <a:r>
                        <a:rPr lang="en-US" sz="1400">
                          <a:effectLst/>
                          <a:latin typeface="Tahoma"/>
                          <a:ea typeface="ＭＳ 明朝"/>
                          <a:cs typeface="Times New Roman"/>
                        </a:rPr>
                        <a:t>0.16</a:t>
                      </a:r>
                    </a:p>
                  </a:txBody>
                  <a:tcPr marL="68580" marR="68580" marT="0" marB="0"/>
                </a:tc>
                <a:tc>
                  <a:txBody>
                    <a:bodyPr/>
                    <a:lstStyle/>
                    <a:p>
                      <a:pPr algn="ctr">
                        <a:spcAft>
                          <a:spcPts val="0"/>
                        </a:spcAft>
                      </a:pPr>
                      <a:r>
                        <a:rPr lang="en-US" sz="1400" dirty="0">
                          <a:effectLst/>
                          <a:latin typeface="Tahoma"/>
                          <a:ea typeface="ＭＳ 明朝"/>
                          <a:cs typeface="Times New Roman"/>
                        </a:rPr>
                        <a:t>783</a:t>
                      </a:r>
                    </a:p>
                  </a:txBody>
                  <a:tcPr marL="68580" marR="68580" marT="0" marB="0"/>
                </a:tc>
                <a:extLst>
                  <a:ext uri="{0D108BD9-81ED-4DB2-BD59-A6C34878D82A}">
                    <a16:rowId xmlns:a16="http://schemas.microsoft.com/office/drawing/2014/main" val="10011"/>
                  </a:ext>
                </a:extLst>
              </a:tr>
            </a:tbl>
          </a:graphicData>
        </a:graphic>
      </p:graphicFrame>
      <p:sp>
        <p:nvSpPr>
          <p:cNvPr id="3" name="Footer Placeholder 2">
            <a:extLst>
              <a:ext uri="{FF2B5EF4-FFF2-40B4-BE49-F238E27FC236}">
                <a16:creationId xmlns:a16="http://schemas.microsoft.com/office/drawing/2014/main" id="{2047149F-BD33-9144-A70E-F0F4F764730E}"/>
              </a:ext>
            </a:extLst>
          </p:cNvPr>
          <p:cNvSpPr>
            <a:spLocks noGrp="1"/>
          </p:cNvSpPr>
          <p:nvPr>
            <p:ph type="ftr" sz="quarter" idx="11"/>
          </p:nvPr>
        </p:nvSpPr>
        <p:spPr>
          <a:xfrm>
            <a:off x="3124200" y="6485747"/>
            <a:ext cx="2895600" cy="365125"/>
          </a:xfrm>
        </p:spPr>
        <p:txBody>
          <a:bodyPr/>
          <a:lstStyle/>
          <a:p>
            <a:r>
              <a:rPr lang="sv-SE">
                <a:latin typeface="Calibri"/>
              </a:rPr>
              <a:t>Cryogenic Safety J.G. Weisend II</a:t>
            </a:r>
            <a:endParaRPr lang="sv-SE" dirty="0">
              <a:latin typeface="Calibri"/>
            </a:endParaRPr>
          </a:p>
        </p:txBody>
      </p:sp>
      <p:sp>
        <p:nvSpPr>
          <p:cNvPr id="5" name="Slide Number Placeholder 4">
            <a:extLst>
              <a:ext uri="{FF2B5EF4-FFF2-40B4-BE49-F238E27FC236}">
                <a16:creationId xmlns:a16="http://schemas.microsoft.com/office/drawing/2014/main" id="{FDBDE9CE-D632-8748-B9FC-5DFA0F460DAC}"/>
              </a:ext>
            </a:extLst>
          </p:cNvPr>
          <p:cNvSpPr>
            <a:spLocks noGrp="1"/>
          </p:cNvSpPr>
          <p:nvPr>
            <p:ph type="sldNum" sz="quarter" idx="12"/>
          </p:nvPr>
        </p:nvSpPr>
        <p:spPr/>
        <p:txBody>
          <a:bodyPr/>
          <a:lstStyle/>
          <a:p>
            <a:fld id="{038C62C7-F79B-CD4A-A5DF-5683BBEC4A65}" type="slidenum">
              <a:rPr lang="sv-SE" smtClean="0">
                <a:latin typeface="Calibri"/>
              </a:rPr>
              <a:pPr/>
              <a:t>14</a:t>
            </a:fld>
            <a:endParaRPr lang="sv-SE">
              <a:latin typeface="Calibri"/>
            </a:endParaRPr>
          </a:p>
        </p:txBody>
      </p:sp>
    </p:spTree>
    <p:extLst>
      <p:ext uri="{BB962C8B-B14F-4D97-AF65-F5344CB8AC3E}">
        <p14:creationId xmlns:p14="http://schemas.microsoft.com/office/powerpoint/2010/main" val="335500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221" y="0"/>
            <a:ext cx="6067426" cy="1441531"/>
          </a:xfrm>
        </p:spPr>
        <p:txBody>
          <a:bodyPr/>
          <a:lstStyle/>
          <a:p>
            <a:r>
              <a:rPr lang="en-US" dirty="0"/>
              <a:t>Cryogenic Fluid Properties</a:t>
            </a:r>
          </a:p>
        </p:txBody>
      </p:sp>
      <p:sp>
        <p:nvSpPr>
          <p:cNvPr id="3" name="Content Placeholder 2"/>
          <p:cNvSpPr>
            <a:spLocks noGrp="1"/>
          </p:cNvSpPr>
          <p:nvPr>
            <p:ph idx="1"/>
          </p:nvPr>
        </p:nvSpPr>
        <p:spPr>
          <a:xfrm>
            <a:off x="322385" y="1623022"/>
            <a:ext cx="8577384" cy="4038981"/>
          </a:xfrm>
        </p:spPr>
        <p:txBody>
          <a:bodyPr/>
          <a:lstStyle/>
          <a:p>
            <a:pPr marL="342900" indent="-342900">
              <a:buFont typeface="Arial"/>
              <a:buChar char="•"/>
            </a:pPr>
            <a:r>
              <a:rPr lang="en-US" dirty="0">
                <a:solidFill>
                  <a:srgbClr val="000000"/>
                </a:solidFill>
              </a:rPr>
              <a:t>Note the large volume ratio between liquid at boiling point and gas at room temperature and pressure</a:t>
            </a:r>
          </a:p>
          <a:p>
            <a:pPr marL="342900" indent="-342900">
              <a:buFont typeface="Arial"/>
              <a:buChar char="•"/>
            </a:pPr>
            <a:r>
              <a:rPr lang="en-US" dirty="0">
                <a:solidFill>
                  <a:srgbClr val="000000"/>
                </a:solidFill>
              </a:rPr>
              <a:t>This effect drives: </a:t>
            </a:r>
          </a:p>
          <a:p>
            <a:pPr marL="800100" lvl="1" indent="-342900">
              <a:buFont typeface="Arial"/>
              <a:buChar char="•"/>
            </a:pPr>
            <a:r>
              <a:rPr lang="en-US" dirty="0">
                <a:solidFill>
                  <a:srgbClr val="000000"/>
                </a:solidFill>
              </a:rPr>
              <a:t>Oxygen Deficiency Hazards</a:t>
            </a:r>
          </a:p>
          <a:p>
            <a:pPr marL="800100" lvl="1" indent="-342900">
              <a:buFont typeface="Arial"/>
              <a:buChar char="•"/>
            </a:pPr>
            <a:r>
              <a:rPr lang="en-US" dirty="0">
                <a:solidFill>
                  <a:srgbClr val="000000"/>
                </a:solidFill>
              </a:rPr>
              <a:t>Pressure safety issues in confined volumes</a:t>
            </a:r>
          </a:p>
          <a:p>
            <a:pPr marL="342900" indent="-342900">
              <a:buFont typeface="Arial"/>
              <a:buChar char="•"/>
            </a:pPr>
            <a:r>
              <a:rPr lang="en-US" dirty="0">
                <a:solidFill>
                  <a:srgbClr val="000000"/>
                </a:solidFill>
              </a:rPr>
              <a:t>Compare room temperature and pressure densities with that of dry air (1.2 kg/m</a:t>
            </a:r>
            <a:r>
              <a:rPr lang="en-US" baseline="30000" dirty="0">
                <a:solidFill>
                  <a:srgbClr val="000000"/>
                </a:solidFill>
              </a:rPr>
              <a:t>3</a:t>
            </a:r>
            <a:r>
              <a:rPr lang="en-US" dirty="0">
                <a:solidFill>
                  <a:srgbClr val="000000"/>
                </a:solidFill>
              </a:rPr>
              <a:t>) – Argon and Krypton will tend to accumulate in low spaces while helium and hydrogen will tend to accumulate under ceilings</a:t>
            </a:r>
          </a:p>
          <a:p>
            <a:pPr marL="800100" lvl="1" indent="-342900">
              <a:buFont typeface="Arial"/>
              <a:buChar char="•"/>
            </a:pPr>
            <a:r>
              <a:rPr lang="en-US" u="sng" dirty="0">
                <a:solidFill>
                  <a:srgbClr val="000000"/>
                </a:solidFill>
              </a:rPr>
              <a:t>Remember lesson learned from the Cleveland fire</a:t>
            </a:r>
            <a:r>
              <a:rPr lang="en-US" dirty="0">
                <a:solidFill>
                  <a:srgbClr val="000000"/>
                </a:solidFill>
              </a:rPr>
              <a:t>: in a spill or leak it may NOT be true that all the material goes to room temperature and pressure right away. Thus even Helium, Hydrogen and LNG may flow into low lying spaces</a:t>
            </a:r>
          </a:p>
        </p:txBody>
      </p:sp>
      <p:sp>
        <p:nvSpPr>
          <p:cNvPr id="4" name="Date Placeholder 3"/>
          <p:cNvSpPr>
            <a:spLocks noGrp="1"/>
          </p:cNvSpPr>
          <p:nvPr>
            <p:ph type="dt" sz="half" idx="10"/>
          </p:nvPr>
        </p:nvSpPr>
        <p:spPr/>
        <p:txBody>
          <a:bodyPr/>
          <a:lstStyle/>
          <a:p>
            <a:r>
              <a:rPr lang="sv-SE">
                <a:latin typeface="Calibri"/>
              </a:rPr>
              <a:t>Winter 2025</a:t>
            </a:r>
          </a:p>
        </p:txBody>
      </p:sp>
      <p:sp>
        <p:nvSpPr>
          <p:cNvPr id="5" name="Footer Placeholder 4"/>
          <p:cNvSpPr>
            <a:spLocks noGrp="1"/>
          </p:cNvSpPr>
          <p:nvPr>
            <p:ph type="ftr" sz="quarter" idx="11"/>
          </p:nvPr>
        </p:nvSpPr>
        <p:spPr>
          <a:xfrm>
            <a:off x="3124200" y="6356350"/>
            <a:ext cx="3429000" cy="365125"/>
          </a:xfrm>
        </p:spPr>
        <p:txBody>
          <a:bodyPr/>
          <a:lstStyle/>
          <a:p>
            <a:r>
              <a:rPr lang="sv-SE">
                <a:latin typeface="Calibri"/>
              </a:rPr>
              <a:t>Cryogenic Safety J.G. Weisend II</a:t>
            </a:r>
            <a:endParaRPr lang="sv-SE" dirty="0">
              <a:latin typeface="Calibri"/>
            </a:endParaRPr>
          </a:p>
        </p:txBody>
      </p:sp>
      <p:sp>
        <p:nvSpPr>
          <p:cNvPr id="6" name="Slide Number Placeholder 5">
            <a:extLst>
              <a:ext uri="{FF2B5EF4-FFF2-40B4-BE49-F238E27FC236}">
                <a16:creationId xmlns:a16="http://schemas.microsoft.com/office/drawing/2014/main" id="{D8AC8EC8-74BF-2B4A-BE28-16C6900B9892}"/>
              </a:ext>
            </a:extLst>
          </p:cNvPr>
          <p:cNvSpPr>
            <a:spLocks noGrp="1"/>
          </p:cNvSpPr>
          <p:nvPr>
            <p:ph type="sldNum" sz="quarter" idx="12"/>
          </p:nvPr>
        </p:nvSpPr>
        <p:spPr/>
        <p:txBody>
          <a:bodyPr/>
          <a:lstStyle/>
          <a:p>
            <a:fld id="{038C62C7-F79B-CD4A-A5DF-5683BBEC4A65}" type="slidenum">
              <a:rPr lang="sv-SE" smtClean="0">
                <a:latin typeface="Calibri"/>
              </a:rPr>
              <a:pPr/>
              <a:t>15</a:t>
            </a:fld>
            <a:endParaRPr lang="sv-SE">
              <a:latin typeface="Calibri"/>
            </a:endParaRPr>
          </a:p>
        </p:txBody>
      </p:sp>
    </p:spTree>
    <p:extLst>
      <p:ext uri="{BB962C8B-B14F-4D97-AF65-F5344CB8AC3E}">
        <p14:creationId xmlns:p14="http://schemas.microsoft.com/office/powerpoint/2010/main" val="3455417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221" y="0"/>
            <a:ext cx="6067426" cy="1441531"/>
          </a:xfrm>
        </p:spPr>
        <p:txBody>
          <a:bodyPr/>
          <a:lstStyle/>
          <a:p>
            <a:r>
              <a:rPr lang="en-US" dirty="0"/>
              <a:t>Cryogenic Fluid Properties</a:t>
            </a:r>
          </a:p>
        </p:txBody>
      </p:sp>
      <p:sp>
        <p:nvSpPr>
          <p:cNvPr id="3" name="Content Placeholder 2"/>
          <p:cNvSpPr>
            <a:spLocks noGrp="1"/>
          </p:cNvSpPr>
          <p:nvPr>
            <p:ph idx="1"/>
          </p:nvPr>
        </p:nvSpPr>
        <p:spPr>
          <a:xfrm>
            <a:off x="97692" y="1623022"/>
            <a:ext cx="8802077" cy="4038981"/>
          </a:xfrm>
        </p:spPr>
        <p:txBody>
          <a:bodyPr/>
          <a:lstStyle/>
          <a:p>
            <a:pPr marL="342900" indent="-342900">
              <a:buFont typeface="Arial"/>
              <a:buChar char="•"/>
            </a:pPr>
            <a:r>
              <a:rPr lang="en-US" sz="2400" dirty="0">
                <a:solidFill>
                  <a:srgbClr val="000000"/>
                </a:solidFill>
              </a:rPr>
              <a:t>Flammability Hazards</a:t>
            </a:r>
          </a:p>
          <a:p>
            <a:pPr marL="800100" lvl="1" indent="-342900">
              <a:buFont typeface="Arial"/>
              <a:buChar char="•"/>
            </a:pPr>
            <a:r>
              <a:rPr lang="en-US" sz="2400" dirty="0">
                <a:solidFill>
                  <a:srgbClr val="000000"/>
                </a:solidFill>
              </a:rPr>
              <a:t>Hydrogen, Propane, Methane and Ethane are all flammable and require specialized handling and safety procedures (LNG is &gt; 95% Methane along with some propane and ethane)</a:t>
            </a:r>
          </a:p>
          <a:p>
            <a:pPr marL="800100" lvl="1" indent="-342900">
              <a:buFont typeface="Arial"/>
              <a:buChar char="•"/>
            </a:pPr>
            <a:r>
              <a:rPr lang="en-US" sz="2400" dirty="0">
                <a:solidFill>
                  <a:srgbClr val="000000"/>
                </a:solidFill>
              </a:rPr>
              <a:t>Note that hydrogen has 2 forms (</a:t>
            </a:r>
            <a:r>
              <a:rPr lang="en-US" sz="2400" dirty="0" err="1">
                <a:solidFill>
                  <a:srgbClr val="000000"/>
                </a:solidFill>
              </a:rPr>
              <a:t>ortha</a:t>
            </a:r>
            <a:r>
              <a:rPr lang="en-US" sz="2400" dirty="0">
                <a:solidFill>
                  <a:srgbClr val="000000"/>
                </a:solidFill>
              </a:rPr>
              <a:t> and </a:t>
            </a:r>
            <a:r>
              <a:rPr lang="en-US" sz="2400" dirty="0" err="1">
                <a:solidFill>
                  <a:srgbClr val="000000"/>
                </a:solidFill>
              </a:rPr>
              <a:t>para</a:t>
            </a:r>
            <a:r>
              <a:rPr lang="en-US" sz="2400" dirty="0">
                <a:solidFill>
                  <a:srgbClr val="000000"/>
                </a:solidFill>
              </a:rPr>
              <a:t>) with different properties.</a:t>
            </a:r>
          </a:p>
          <a:p>
            <a:pPr marL="800100" lvl="1" indent="-342900">
              <a:buFont typeface="Arial"/>
              <a:buChar char="•"/>
            </a:pPr>
            <a:endParaRPr lang="en-US" sz="2400" dirty="0">
              <a:solidFill>
                <a:srgbClr val="000000"/>
              </a:solidFill>
            </a:endParaRPr>
          </a:p>
          <a:p>
            <a:pPr marL="342900" indent="-342900">
              <a:buFont typeface="Arial"/>
              <a:buChar char="•"/>
            </a:pPr>
            <a:endParaRPr lang="en-US" sz="2400" dirty="0">
              <a:solidFill>
                <a:srgbClr val="000000"/>
              </a:solidFill>
            </a:endParaRPr>
          </a:p>
        </p:txBody>
      </p:sp>
      <p:sp>
        <p:nvSpPr>
          <p:cNvPr id="4" name="Date Placeholder 3"/>
          <p:cNvSpPr>
            <a:spLocks noGrp="1"/>
          </p:cNvSpPr>
          <p:nvPr>
            <p:ph type="dt" sz="half" idx="10"/>
          </p:nvPr>
        </p:nvSpPr>
        <p:spPr/>
        <p:txBody>
          <a:bodyPr/>
          <a:lstStyle/>
          <a:p>
            <a:r>
              <a:rPr lang="sv-SE">
                <a:latin typeface="Calibri"/>
              </a:rPr>
              <a:t>Winter 2025</a:t>
            </a:r>
          </a:p>
        </p:txBody>
      </p:sp>
      <p:sp>
        <p:nvSpPr>
          <p:cNvPr id="5" name="Footer Placeholder 4"/>
          <p:cNvSpPr>
            <a:spLocks noGrp="1"/>
          </p:cNvSpPr>
          <p:nvPr>
            <p:ph type="ftr" sz="quarter" idx="11"/>
          </p:nvPr>
        </p:nvSpPr>
        <p:spPr>
          <a:xfrm>
            <a:off x="3124199" y="6356350"/>
            <a:ext cx="3172959" cy="365125"/>
          </a:xfrm>
        </p:spPr>
        <p:txBody>
          <a:bodyPr/>
          <a:lstStyle/>
          <a:p>
            <a:r>
              <a:rPr lang="sv-SE">
                <a:latin typeface="Calibri"/>
              </a:rPr>
              <a:t>Cryogenic Safety J.G. Weisend II</a:t>
            </a:r>
            <a:endParaRPr lang="sv-SE" dirty="0">
              <a:latin typeface="Calibri"/>
            </a:endParaRPr>
          </a:p>
        </p:txBody>
      </p:sp>
      <p:sp>
        <p:nvSpPr>
          <p:cNvPr id="6" name="Slide Number Placeholder 5">
            <a:extLst>
              <a:ext uri="{FF2B5EF4-FFF2-40B4-BE49-F238E27FC236}">
                <a16:creationId xmlns:a16="http://schemas.microsoft.com/office/drawing/2014/main" id="{3563F8C0-1E11-5C4C-A459-D6ECA64D0120}"/>
              </a:ext>
            </a:extLst>
          </p:cNvPr>
          <p:cNvSpPr>
            <a:spLocks noGrp="1"/>
          </p:cNvSpPr>
          <p:nvPr>
            <p:ph type="sldNum" sz="quarter" idx="12"/>
          </p:nvPr>
        </p:nvSpPr>
        <p:spPr/>
        <p:txBody>
          <a:bodyPr/>
          <a:lstStyle/>
          <a:p>
            <a:fld id="{038C62C7-F79B-CD4A-A5DF-5683BBEC4A65}" type="slidenum">
              <a:rPr lang="sv-SE" smtClean="0">
                <a:latin typeface="Calibri"/>
              </a:rPr>
              <a:pPr/>
              <a:t>16</a:t>
            </a:fld>
            <a:endParaRPr lang="sv-SE">
              <a:latin typeface="Calibri"/>
            </a:endParaRPr>
          </a:p>
        </p:txBody>
      </p:sp>
    </p:spTree>
    <p:extLst>
      <p:ext uri="{BB962C8B-B14F-4D97-AF65-F5344CB8AC3E}">
        <p14:creationId xmlns:p14="http://schemas.microsoft.com/office/powerpoint/2010/main" val="2744219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221" y="0"/>
            <a:ext cx="6067426" cy="1441531"/>
          </a:xfrm>
        </p:spPr>
        <p:txBody>
          <a:bodyPr/>
          <a:lstStyle/>
          <a:p>
            <a:r>
              <a:rPr lang="en-US" dirty="0"/>
              <a:t>Cryogenic Fluid Properties</a:t>
            </a:r>
          </a:p>
        </p:txBody>
      </p:sp>
      <p:sp>
        <p:nvSpPr>
          <p:cNvPr id="3" name="Content Placeholder 2"/>
          <p:cNvSpPr>
            <a:spLocks noGrp="1"/>
          </p:cNvSpPr>
          <p:nvPr>
            <p:ph idx="1"/>
          </p:nvPr>
        </p:nvSpPr>
        <p:spPr>
          <a:xfrm>
            <a:off x="-115277" y="1685695"/>
            <a:ext cx="8802077" cy="4038981"/>
          </a:xfrm>
        </p:spPr>
        <p:txBody>
          <a:bodyPr/>
          <a:lstStyle/>
          <a:p>
            <a:pPr marL="800100" lvl="1" indent="-342900">
              <a:buFont typeface="Arial"/>
              <a:buChar char="•"/>
            </a:pPr>
            <a:r>
              <a:rPr lang="en-US" sz="1800" dirty="0">
                <a:solidFill>
                  <a:srgbClr val="000000"/>
                </a:solidFill>
              </a:rPr>
              <a:t>Oxygen is enables combustion and greatly increases fire risk and impact of resulting fires. It also requires special handling and procedures </a:t>
            </a:r>
          </a:p>
          <a:p>
            <a:pPr marL="800100" lvl="1" indent="-342900">
              <a:buFont typeface="Arial"/>
              <a:buChar char="•"/>
            </a:pPr>
            <a:r>
              <a:rPr lang="en-US" sz="1800" dirty="0">
                <a:solidFill>
                  <a:srgbClr val="000000"/>
                </a:solidFill>
              </a:rPr>
              <a:t>Due to the difference in boiling points between nitrogen and oxygen, air condensing on LN</a:t>
            </a:r>
            <a:r>
              <a:rPr lang="en-US" sz="1800" baseline="-25000" dirty="0">
                <a:solidFill>
                  <a:srgbClr val="000000"/>
                </a:solidFill>
              </a:rPr>
              <a:t>2</a:t>
            </a:r>
            <a:r>
              <a:rPr lang="en-US" sz="1800" dirty="0">
                <a:solidFill>
                  <a:srgbClr val="000000"/>
                </a:solidFill>
              </a:rPr>
              <a:t> cooled surfaces will be oxygen rich and thus present a hazard – care should be taken to either insulate lines to prevent condensation or to prevent the condensate from coming into contact with fuel and or ignition sources</a:t>
            </a:r>
          </a:p>
          <a:p>
            <a:pPr marL="1257300" lvl="2" indent="-342900">
              <a:buFont typeface="Arial"/>
              <a:buChar char="•"/>
            </a:pPr>
            <a:r>
              <a:rPr lang="en-US" sz="1800" dirty="0">
                <a:solidFill>
                  <a:srgbClr val="000000"/>
                </a:solidFill>
              </a:rPr>
              <a:t>A similar hazard can arise when using charcoal </a:t>
            </a:r>
            <a:r>
              <a:rPr lang="en-US" sz="1800" dirty="0" err="1">
                <a:solidFill>
                  <a:srgbClr val="000000"/>
                </a:solidFill>
              </a:rPr>
              <a:t>adsorbers</a:t>
            </a:r>
            <a:r>
              <a:rPr lang="en-US" sz="1800" dirty="0">
                <a:solidFill>
                  <a:srgbClr val="000000"/>
                </a:solidFill>
              </a:rPr>
              <a:t> cooled to liquid nitrogen temperatures in cryogenic plants or gas purification systems. If the flow stream moving through the </a:t>
            </a:r>
            <a:r>
              <a:rPr lang="en-US" sz="1800" dirty="0" err="1">
                <a:solidFill>
                  <a:srgbClr val="000000"/>
                </a:solidFill>
              </a:rPr>
              <a:t>adsorber</a:t>
            </a:r>
            <a:r>
              <a:rPr lang="en-US" sz="1800" dirty="0">
                <a:solidFill>
                  <a:srgbClr val="000000"/>
                </a:solidFill>
              </a:rPr>
              <a:t> has a sufficient oxygen content, the oxygen can condense of the charcoal thus mixing both a fuel (charcoal) and oxidizer (oxygen) together. Under these cases explosions can and have occurred. It may well be better to use noncombustible adsorbing material such as silica gel or molecule sieves in applications where significant oxygen content may be present.</a:t>
            </a:r>
          </a:p>
          <a:p>
            <a:pPr marL="1257300" lvl="2" indent="-342900">
              <a:buFont typeface="Arial"/>
              <a:buChar char="•"/>
            </a:pPr>
            <a:endParaRPr lang="en-US" sz="1400" dirty="0">
              <a:solidFill>
                <a:srgbClr val="000000"/>
              </a:solidFill>
            </a:endParaRPr>
          </a:p>
          <a:p>
            <a:pPr marL="342900" indent="-342900">
              <a:buFont typeface="Arial"/>
              <a:buChar char="•"/>
            </a:pPr>
            <a:endParaRPr lang="en-US" dirty="0">
              <a:solidFill>
                <a:srgbClr val="000000"/>
              </a:solidFill>
            </a:endParaRPr>
          </a:p>
        </p:txBody>
      </p:sp>
      <p:sp>
        <p:nvSpPr>
          <p:cNvPr id="4" name="Date Placeholder 3"/>
          <p:cNvSpPr>
            <a:spLocks noGrp="1"/>
          </p:cNvSpPr>
          <p:nvPr>
            <p:ph type="dt" sz="half" idx="10"/>
          </p:nvPr>
        </p:nvSpPr>
        <p:spPr/>
        <p:txBody>
          <a:bodyPr/>
          <a:lstStyle/>
          <a:p>
            <a:r>
              <a:rPr lang="sv-SE">
                <a:latin typeface="Calibri"/>
              </a:rPr>
              <a:t>Winter 2025</a:t>
            </a:r>
          </a:p>
        </p:txBody>
      </p:sp>
      <p:sp>
        <p:nvSpPr>
          <p:cNvPr id="5" name="Footer Placeholder 4"/>
          <p:cNvSpPr>
            <a:spLocks noGrp="1"/>
          </p:cNvSpPr>
          <p:nvPr>
            <p:ph type="ftr" sz="quarter" idx="11"/>
          </p:nvPr>
        </p:nvSpPr>
        <p:spPr>
          <a:xfrm>
            <a:off x="3124199" y="6356350"/>
            <a:ext cx="3204445" cy="365125"/>
          </a:xfrm>
        </p:spPr>
        <p:txBody>
          <a:bodyPr/>
          <a:lstStyle/>
          <a:p>
            <a:r>
              <a:rPr lang="sv-SE">
                <a:latin typeface="Calibri"/>
              </a:rPr>
              <a:t>Cryogenic Safety J.G. Weisend II</a:t>
            </a:r>
            <a:endParaRPr lang="sv-SE" dirty="0">
              <a:latin typeface="Calibri"/>
            </a:endParaRPr>
          </a:p>
        </p:txBody>
      </p:sp>
      <p:sp>
        <p:nvSpPr>
          <p:cNvPr id="6" name="Slide Number Placeholder 5">
            <a:extLst>
              <a:ext uri="{FF2B5EF4-FFF2-40B4-BE49-F238E27FC236}">
                <a16:creationId xmlns:a16="http://schemas.microsoft.com/office/drawing/2014/main" id="{853CA867-9B8E-314C-A231-11B67FE14DEA}"/>
              </a:ext>
            </a:extLst>
          </p:cNvPr>
          <p:cNvSpPr>
            <a:spLocks noGrp="1"/>
          </p:cNvSpPr>
          <p:nvPr>
            <p:ph type="sldNum" sz="quarter" idx="12"/>
          </p:nvPr>
        </p:nvSpPr>
        <p:spPr/>
        <p:txBody>
          <a:bodyPr/>
          <a:lstStyle/>
          <a:p>
            <a:fld id="{038C62C7-F79B-CD4A-A5DF-5683BBEC4A65}" type="slidenum">
              <a:rPr lang="sv-SE" smtClean="0">
                <a:latin typeface="Calibri"/>
              </a:rPr>
              <a:pPr/>
              <a:t>17</a:t>
            </a:fld>
            <a:endParaRPr lang="sv-SE">
              <a:latin typeface="Calibri"/>
            </a:endParaRPr>
          </a:p>
        </p:txBody>
      </p:sp>
    </p:spTree>
    <p:extLst>
      <p:ext uri="{BB962C8B-B14F-4D97-AF65-F5344CB8AC3E}">
        <p14:creationId xmlns:p14="http://schemas.microsoft.com/office/powerpoint/2010/main" val="288423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954" y="0"/>
            <a:ext cx="6067426" cy="1441531"/>
          </a:xfrm>
        </p:spPr>
        <p:txBody>
          <a:bodyPr/>
          <a:lstStyle/>
          <a:p>
            <a:pPr algn="ctr"/>
            <a:r>
              <a:rPr lang="en-US" dirty="0"/>
              <a:t>Impact of Ionizing Radiation </a:t>
            </a:r>
            <a:br>
              <a:rPr lang="en-US" dirty="0"/>
            </a:br>
            <a:r>
              <a:rPr lang="en-US" dirty="0"/>
              <a:t>on LN</a:t>
            </a:r>
            <a:r>
              <a:rPr lang="en-US" baseline="-25000" dirty="0"/>
              <a:t>2</a:t>
            </a:r>
          </a:p>
        </p:txBody>
      </p:sp>
      <p:sp>
        <p:nvSpPr>
          <p:cNvPr id="3" name="Content Placeholder 2"/>
          <p:cNvSpPr>
            <a:spLocks noGrp="1"/>
          </p:cNvSpPr>
          <p:nvPr>
            <p:ph idx="1"/>
          </p:nvPr>
        </p:nvSpPr>
        <p:spPr>
          <a:xfrm>
            <a:off x="97692" y="1471091"/>
            <a:ext cx="8802077" cy="4038981"/>
          </a:xfrm>
        </p:spPr>
        <p:txBody>
          <a:bodyPr/>
          <a:lstStyle/>
          <a:p>
            <a:pPr marL="342900" indent="-342900">
              <a:lnSpc>
                <a:spcPct val="90000"/>
              </a:lnSpc>
              <a:buFont typeface="Arial"/>
              <a:buChar char="•"/>
            </a:pPr>
            <a:r>
              <a:rPr lang="en-US" sz="1800" dirty="0">
                <a:solidFill>
                  <a:srgbClr val="000000"/>
                </a:solidFill>
              </a:rPr>
              <a:t>Liquid nitrogen can contain oxygen impurities either through production or through condensation of air into the LN</a:t>
            </a:r>
            <a:r>
              <a:rPr lang="en-US" sz="1800" baseline="-25000" dirty="0">
                <a:solidFill>
                  <a:srgbClr val="000000"/>
                </a:solidFill>
              </a:rPr>
              <a:t>2</a:t>
            </a:r>
            <a:r>
              <a:rPr lang="en-US" sz="1800" dirty="0">
                <a:solidFill>
                  <a:srgbClr val="000000"/>
                </a:solidFill>
              </a:rPr>
              <a:t> during transport and use. </a:t>
            </a:r>
          </a:p>
          <a:p>
            <a:pPr marL="342900" indent="-342900">
              <a:lnSpc>
                <a:spcPct val="90000"/>
              </a:lnSpc>
              <a:buFont typeface="Arial"/>
              <a:buChar char="•"/>
            </a:pPr>
            <a:r>
              <a:rPr lang="en-US" sz="1800" dirty="0">
                <a:solidFill>
                  <a:srgbClr val="000000"/>
                </a:solidFill>
              </a:rPr>
              <a:t>Ionizing radiation can convert some of this oxygen (O</a:t>
            </a:r>
            <a:r>
              <a:rPr lang="en-US" sz="1800" baseline="-25000" dirty="0">
                <a:solidFill>
                  <a:srgbClr val="000000"/>
                </a:solidFill>
              </a:rPr>
              <a:t>2</a:t>
            </a:r>
            <a:r>
              <a:rPr lang="en-US" sz="1800" dirty="0">
                <a:solidFill>
                  <a:srgbClr val="000000"/>
                </a:solidFill>
              </a:rPr>
              <a:t>) into ozone (O</a:t>
            </a:r>
            <a:r>
              <a:rPr lang="en-US" sz="1800" baseline="-25000" dirty="0">
                <a:solidFill>
                  <a:srgbClr val="000000"/>
                </a:solidFill>
              </a:rPr>
              <a:t>3</a:t>
            </a:r>
            <a:r>
              <a:rPr lang="en-US" sz="1800" dirty="0">
                <a:solidFill>
                  <a:srgbClr val="000000"/>
                </a:solidFill>
              </a:rPr>
              <a:t>) The ozone can then convert back to O</a:t>
            </a:r>
            <a:r>
              <a:rPr lang="en-US" sz="1800" baseline="-25000" dirty="0">
                <a:solidFill>
                  <a:srgbClr val="000000"/>
                </a:solidFill>
              </a:rPr>
              <a:t>2</a:t>
            </a:r>
            <a:r>
              <a:rPr lang="en-US" sz="1800" dirty="0">
                <a:solidFill>
                  <a:srgbClr val="000000"/>
                </a:solidFill>
              </a:rPr>
              <a:t> releasing enough energy to cause an explosion. Explosions have been observed in LN</a:t>
            </a:r>
            <a:r>
              <a:rPr lang="en-US" sz="1800" baseline="-25000" dirty="0">
                <a:solidFill>
                  <a:srgbClr val="000000"/>
                </a:solidFill>
              </a:rPr>
              <a:t>2</a:t>
            </a:r>
            <a:r>
              <a:rPr lang="en-US" sz="1800" dirty="0">
                <a:solidFill>
                  <a:srgbClr val="000000"/>
                </a:solidFill>
              </a:rPr>
              <a:t> systems exposed to large amounts of ionizing radiation.  Examples have been observed with gamma rays, neutrons and high energy electrons. </a:t>
            </a:r>
          </a:p>
          <a:p>
            <a:pPr marL="342900" indent="-342900">
              <a:lnSpc>
                <a:spcPct val="90000"/>
              </a:lnSpc>
              <a:buFont typeface="Arial"/>
              <a:buChar char="•"/>
            </a:pPr>
            <a:r>
              <a:rPr lang="en-US" sz="1800" dirty="0">
                <a:solidFill>
                  <a:srgbClr val="000000"/>
                </a:solidFill>
              </a:rPr>
              <a:t>The details of this phenomena are not completely understood and there may also be some additional contributions due to the formation of various nitrogen-oxygen compounds in the irradiated system. The radiation dose required for this phenomenon to occur is generally quite high, but there have been cases reported at lower doses as well </a:t>
            </a:r>
          </a:p>
          <a:p>
            <a:pPr marL="342900" indent="-342900">
              <a:lnSpc>
                <a:spcPct val="90000"/>
              </a:lnSpc>
              <a:buFont typeface="Arial"/>
              <a:buChar char="•"/>
            </a:pPr>
            <a:r>
              <a:rPr lang="en-US" sz="1800" dirty="0">
                <a:solidFill>
                  <a:srgbClr val="000000"/>
                </a:solidFill>
              </a:rPr>
              <a:t>	Given the uncertainty surrounding this hazard, it is best not to subject LN</a:t>
            </a:r>
            <a:r>
              <a:rPr lang="en-US" sz="1800" baseline="-25000" dirty="0">
                <a:solidFill>
                  <a:srgbClr val="000000"/>
                </a:solidFill>
              </a:rPr>
              <a:t>2</a:t>
            </a:r>
            <a:r>
              <a:rPr lang="en-US" sz="1800" dirty="0">
                <a:solidFill>
                  <a:srgbClr val="000000"/>
                </a:solidFill>
              </a:rPr>
              <a:t> systems (and also liquid oxygen or liquid air systems) to ionizing radiation. At the very least, this hazard must be considered and the risk determined prior to operation.</a:t>
            </a:r>
          </a:p>
          <a:p>
            <a:pPr marL="342900" indent="-342900">
              <a:lnSpc>
                <a:spcPct val="90000"/>
              </a:lnSpc>
              <a:buFont typeface="Arial"/>
              <a:buChar char="•"/>
            </a:pPr>
            <a:r>
              <a:rPr lang="en-US" sz="1800" dirty="0">
                <a:solidFill>
                  <a:srgbClr val="000000"/>
                </a:solidFill>
              </a:rPr>
              <a:t>	An additional reason for avoiding the use of nitrogen in accelerator tunnels  (where it might be subject to ionizing radiation) is the oxygen deficiency hazard posed by the nitrogen.</a:t>
            </a:r>
            <a:r>
              <a:rPr lang="en-US" sz="1800" dirty="0"/>
              <a:t>	</a:t>
            </a:r>
          </a:p>
          <a:p>
            <a:pPr marL="342900" indent="-342900">
              <a:lnSpc>
                <a:spcPct val="90000"/>
              </a:lnSpc>
              <a:buFont typeface="Arial"/>
              <a:buChar char="•"/>
            </a:pPr>
            <a:endParaRPr lang="en-US" sz="1800" dirty="0">
              <a:solidFill>
                <a:srgbClr val="000000"/>
              </a:solidFill>
            </a:endParaRPr>
          </a:p>
        </p:txBody>
      </p:sp>
      <p:sp>
        <p:nvSpPr>
          <p:cNvPr id="4" name="Date Placeholder 3"/>
          <p:cNvSpPr>
            <a:spLocks noGrp="1"/>
          </p:cNvSpPr>
          <p:nvPr>
            <p:ph type="dt" sz="half" idx="10"/>
          </p:nvPr>
        </p:nvSpPr>
        <p:spPr/>
        <p:txBody>
          <a:bodyPr/>
          <a:lstStyle/>
          <a:p>
            <a:r>
              <a:rPr lang="sv-SE">
                <a:latin typeface="Calibri"/>
              </a:rPr>
              <a:t>Winter 2025</a:t>
            </a:r>
          </a:p>
        </p:txBody>
      </p:sp>
      <p:sp>
        <p:nvSpPr>
          <p:cNvPr id="5" name="Footer Placeholder 4"/>
          <p:cNvSpPr>
            <a:spLocks noGrp="1"/>
          </p:cNvSpPr>
          <p:nvPr>
            <p:ph type="ftr" sz="quarter" idx="11"/>
          </p:nvPr>
        </p:nvSpPr>
        <p:spPr>
          <a:xfrm>
            <a:off x="3124200" y="6356350"/>
            <a:ext cx="3214940" cy="365125"/>
          </a:xfrm>
        </p:spPr>
        <p:txBody>
          <a:bodyPr/>
          <a:lstStyle/>
          <a:p>
            <a:r>
              <a:rPr lang="sv-SE">
                <a:latin typeface="Calibri"/>
              </a:rPr>
              <a:t>Cryogenic Safety J.G. Weisend II</a:t>
            </a:r>
            <a:endParaRPr lang="sv-SE" dirty="0">
              <a:latin typeface="Calibri"/>
            </a:endParaRPr>
          </a:p>
        </p:txBody>
      </p:sp>
      <p:sp>
        <p:nvSpPr>
          <p:cNvPr id="6" name="Slide Number Placeholder 5">
            <a:extLst>
              <a:ext uri="{FF2B5EF4-FFF2-40B4-BE49-F238E27FC236}">
                <a16:creationId xmlns:a16="http://schemas.microsoft.com/office/drawing/2014/main" id="{5E314FD2-99B6-374A-B93A-46890D9A883A}"/>
              </a:ext>
            </a:extLst>
          </p:cNvPr>
          <p:cNvSpPr>
            <a:spLocks noGrp="1"/>
          </p:cNvSpPr>
          <p:nvPr>
            <p:ph type="sldNum" sz="quarter" idx="12"/>
          </p:nvPr>
        </p:nvSpPr>
        <p:spPr/>
        <p:txBody>
          <a:bodyPr/>
          <a:lstStyle/>
          <a:p>
            <a:fld id="{038C62C7-F79B-CD4A-A5DF-5683BBEC4A65}" type="slidenum">
              <a:rPr lang="sv-SE" smtClean="0">
                <a:latin typeface="Calibri"/>
              </a:rPr>
              <a:pPr/>
              <a:t>18</a:t>
            </a:fld>
            <a:endParaRPr lang="sv-SE">
              <a:latin typeface="Calibri"/>
            </a:endParaRPr>
          </a:p>
        </p:txBody>
      </p:sp>
    </p:spTree>
    <p:extLst>
      <p:ext uri="{BB962C8B-B14F-4D97-AF65-F5344CB8AC3E}">
        <p14:creationId xmlns:p14="http://schemas.microsoft.com/office/powerpoint/2010/main" val="1651804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7" name="textruta 6"/>
          <p:cNvSpPr txBox="1"/>
          <p:nvPr/>
        </p:nvSpPr>
        <p:spPr>
          <a:xfrm>
            <a:off x="-31277" y="1991297"/>
            <a:ext cx="9144000" cy="1200329"/>
          </a:xfrm>
          <a:prstGeom prst="rect">
            <a:avLst/>
          </a:prstGeom>
          <a:noFill/>
        </p:spPr>
        <p:txBody>
          <a:bodyPr wrap="square" rtlCol="0">
            <a:spAutoFit/>
          </a:bodyPr>
          <a:lstStyle/>
          <a:p>
            <a:pPr algn="ctr"/>
            <a:r>
              <a:rPr lang="en-GB" sz="3600" dirty="0">
                <a:solidFill>
                  <a:srgbClr val="FFFFFF"/>
                </a:solidFill>
                <a:latin typeface="Calibri"/>
              </a:rPr>
              <a:t>General Cryogenic Safety</a:t>
            </a:r>
          </a:p>
          <a:p>
            <a:pPr algn="ctr"/>
            <a:endParaRPr lang="en-GB" sz="3600" dirty="0">
              <a:solidFill>
                <a:srgbClr val="FFFFFF"/>
              </a:solidFill>
              <a:latin typeface="Calibri"/>
            </a:endParaRPr>
          </a:p>
        </p:txBody>
      </p:sp>
      <p:pic>
        <p:nvPicPr>
          <p:cNvPr id="4" name="Bildobjekt 7" descr="ESS-vit-logga.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26974" y="378759"/>
            <a:ext cx="1359826" cy="727507"/>
          </a:xfrm>
          <a:prstGeom prst="rect">
            <a:avLst/>
          </a:prstGeom>
        </p:spPr>
      </p:pic>
    </p:spTree>
    <p:extLst>
      <p:ext uri="{BB962C8B-B14F-4D97-AF65-F5344CB8AC3E}">
        <p14:creationId xmlns:p14="http://schemas.microsoft.com/office/powerpoint/2010/main" val="2731851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452" y="0"/>
            <a:ext cx="6067426" cy="1441531"/>
          </a:xfrm>
        </p:spPr>
        <p:txBody>
          <a:bodyPr/>
          <a:lstStyle/>
          <a:p>
            <a:pPr algn="ctr"/>
            <a:r>
              <a:rPr lang="en-US" dirty="0">
                <a:ea typeface="ＭＳ Ｐゴシック" charset="0"/>
                <a:cs typeface="ＭＳ Ｐゴシック" charset="0"/>
              </a:rPr>
              <a:t>Cryogenics Presents </a:t>
            </a:r>
            <a:br>
              <a:rPr lang="en-US" dirty="0">
                <a:ea typeface="ＭＳ Ｐゴシック" charset="0"/>
                <a:cs typeface="ＭＳ Ｐゴシック" charset="0"/>
              </a:rPr>
            </a:br>
            <a:r>
              <a:rPr lang="en-US" dirty="0">
                <a:ea typeface="ＭＳ Ｐゴシック" charset="0"/>
                <a:cs typeface="ＭＳ Ｐゴシック" charset="0"/>
              </a:rPr>
              <a:t>Unique Safety Hazards</a:t>
            </a:r>
            <a:endParaRPr lang="en-US" dirty="0"/>
          </a:p>
        </p:txBody>
      </p:sp>
      <p:sp>
        <p:nvSpPr>
          <p:cNvPr id="3" name="Content Placeholder 2"/>
          <p:cNvSpPr>
            <a:spLocks noGrp="1"/>
          </p:cNvSpPr>
          <p:nvPr>
            <p:ph idx="1"/>
          </p:nvPr>
        </p:nvSpPr>
        <p:spPr>
          <a:xfrm>
            <a:off x="457200" y="1481938"/>
            <a:ext cx="8452338" cy="4038981"/>
          </a:xfrm>
        </p:spPr>
        <p:txBody>
          <a:bodyPr/>
          <a:lstStyle/>
          <a:p>
            <a:pPr marL="342900" indent="-342900">
              <a:buFont typeface="Arial"/>
              <a:buChar char="•"/>
            </a:pPr>
            <a:r>
              <a:rPr lang="en-US" dirty="0">
                <a:solidFill>
                  <a:schemeClr val="tx1"/>
                </a:solidFill>
                <a:ea typeface="ＭＳ Ｐゴシック" charset="0"/>
                <a:cs typeface="ＭＳ Ｐゴシック" charset="0"/>
              </a:rPr>
              <a:t>Behavior of materials at cryogenic temperatures</a:t>
            </a:r>
          </a:p>
          <a:p>
            <a:pPr marL="342900" indent="-342900">
              <a:buFont typeface="Arial"/>
              <a:buChar char="•"/>
            </a:pPr>
            <a:r>
              <a:rPr lang="en-US" dirty="0">
                <a:solidFill>
                  <a:schemeClr val="tx1"/>
                </a:solidFill>
                <a:ea typeface="ＭＳ Ｐゴシック" charset="0"/>
                <a:cs typeface="ＭＳ Ｐゴシック" charset="0"/>
              </a:rPr>
              <a:t>Impact of cryogens on people</a:t>
            </a:r>
          </a:p>
          <a:p>
            <a:pPr marL="342900" indent="-342900">
              <a:buFont typeface="Arial"/>
              <a:buChar char="•"/>
            </a:pPr>
            <a:r>
              <a:rPr lang="en-US" dirty="0">
                <a:solidFill>
                  <a:schemeClr val="tx1"/>
                </a:solidFill>
                <a:ea typeface="ＭＳ Ｐゴシック" charset="0"/>
                <a:cs typeface="ＭＳ Ｐゴシック" charset="0"/>
              </a:rPr>
              <a:t>Over pressurization and bursting hazards due to large volume changes between liquid and vapor</a:t>
            </a:r>
          </a:p>
          <a:p>
            <a:pPr marL="342900" indent="-342900">
              <a:buFont typeface="Arial"/>
              <a:buChar char="•"/>
            </a:pPr>
            <a:r>
              <a:rPr lang="en-US" dirty="0">
                <a:solidFill>
                  <a:schemeClr val="tx1"/>
                </a:solidFill>
                <a:ea typeface="ＭＳ Ｐゴシック" charset="0"/>
                <a:cs typeface="ＭＳ Ｐゴシック" charset="0"/>
              </a:rPr>
              <a:t>Oxygen deficiency hazards</a:t>
            </a:r>
          </a:p>
          <a:p>
            <a:pPr marL="342900" indent="-342900">
              <a:buFont typeface="Arial"/>
              <a:buChar char="•"/>
            </a:pPr>
            <a:r>
              <a:rPr lang="en-US" dirty="0">
                <a:solidFill>
                  <a:schemeClr val="tx1"/>
                </a:solidFill>
                <a:ea typeface="ＭＳ Ｐゴシック" charset="0"/>
                <a:cs typeface="ＭＳ Ｐゴシック" charset="0"/>
              </a:rPr>
              <a:t>Flammability of hydrogen or LNG</a:t>
            </a:r>
          </a:p>
          <a:p>
            <a:pPr marL="342900" indent="-342900">
              <a:buFont typeface="Arial"/>
              <a:buChar char="•"/>
            </a:pPr>
            <a:r>
              <a:rPr lang="en-US" dirty="0">
                <a:solidFill>
                  <a:schemeClr val="tx1"/>
                </a:solidFill>
                <a:ea typeface="ＭＳ Ｐゴシック" charset="0"/>
                <a:cs typeface="ＭＳ Ｐゴシック" charset="0"/>
              </a:rPr>
              <a:t>Impact of LOX on combustibility of materials</a:t>
            </a:r>
          </a:p>
          <a:p>
            <a:pPr marL="342900" indent="-342900">
              <a:buFont typeface="Arial"/>
              <a:buChar char="•"/>
            </a:pPr>
            <a:r>
              <a:rPr lang="en-US" dirty="0">
                <a:solidFill>
                  <a:schemeClr val="tx1"/>
                </a:solidFill>
                <a:ea typeface="ＭＳ Ｐゴシック" charset="0"/>
                <a:cs typeface="ＭＳ Ｐゴシック" charset="0"/>
              </a:rPr>
              <a:t>Large amounts of stored energy in superconducting magnet systems</a:t>
            </a:r>
          </a:p>
          <a:p>
            <a:pPr marL="342900" indent="-342900">
              <a:buFont typeface="Arial"/>
              <a:buChar char="•"/>
            </a:pPr>
            <a:r>
              <a:rPr lang="en-US" b="1" dirty="0">
                <a:solidFill>
                  <a:srgbClr val="FF0000"/>
                </a:solidFill>
                <a:ea typeface="ＭＳ Ｐゴシック" charset="0"/>
                <a:cs typeface="ＭＳ Ｐゴシック" charset="0"/>
              </a:rPr>
              <a:t>Hazards (sometimes lethal) exist in all sizes of cryogenic installations </a:t>
            </a:r>
            <a:r>
              <a:rPr lang="en-US" b="1" u="sng" dirty="0">
                <a:solidFill>
                  <a:srgbClr val="FF0000"/>
                </a:solidFill>
                <a:ea typeface="ＭＳ Ｐゴシック" charset="0"/>
                <a:cs typeface="ＭＳ Ｐゴシック" charset="0"/>
              </a:rPr>
              <a:t>from the largest industrial site to the smallest university lab</a:t>
            </a:r>
          </a:p>
          <a:p>
            <a:endParaRPr lang="en-US" dirty="0"/>
          </a:p>
        </p:txBody>
      </p:sp>
      <p:sp>
        <p:nvSpPr>
          <p:cNvPr id="4" name="Date Placeholder 3"/>
          <p:cNvSpPr>
            <a:spLocks noGrp="1"/>
          </p:cNvSpPr>
          <p:nvPr>
            <p:ph type="dt" sz="half" idx="10"/>
          </p:nvPr>
        </p:nvSpPr>
        <p:spPr/>
        <p:txBody>
          <a:bodyPr/>
          <a:lstStyle/>
          <a:p>
            <a:r>
              <a:rPr lang="sv-SE"/>
              <a:t>Winter 2025</a:t>
            </a:r>
          </a:p>
        </p:txBody>
      </p:sp>
      <p:sp>
        <p:nvSpPr>
          <p:cNvPr id="5" name="Footer Placeholder 4"/>
          <p:cNvSpPr>
            <a:spLocks noGrp="1"/>
          </p:cNvSpPr>
          <p:nvPr>
            <p:ph type="ftr" sz="quarter" idx="11"/>
          </p:nvPr>
        </p:nvSpPr>
        <p:spPr>
          <a:xfrm>
            <a:off x="2970160" y="6356350"/>
            <a:ext cx="3049640" cy="365125"/>
          </a:xfrm>
        </p:spPr>
        <p:txBody>
          <a:bodyPr/>
          <a:lstStyle/>
          <a:p>
            <a:r>
              <a:rPr lang="sv-SE"/>
              <a:t>Cryogenic Safety J.G. Weisend II</a:t>
            </a:r>
            <a:endParaRPr lang="sv-SE" dirty="0"/>
          </a:p>
        </p:txBody>
      </p:sp>
      <p:sp>
        <p:nvSpPr>
          <p:cNvPr id="6" name="Slide Number Placeholder 5">
            <a:extLst>
              <a:ext uri="{FF2B5EF4-FFF2-40B4-BE49-F238E27FC236}">
                <a16:creationId xmlns:a16="http://schemas.microsoft.com/office/drawing/2014/main" id="{0FB67881-5820-CE44-AAEB-6E6762F93706}"/>
              </a:ext>
            </a:extLst>
          </p:cNvPr>
          <p:cNvSpPr>
            <a:spLocks noGrp="1"/>
          </p:cNvSpPr>
          <p:nvPr>
            <p:ph type="sldNum" sz="quarter" idx="12"/>
          </p:nvPr>
        </p:nvSpPr>
        <p:spPr/>
        <p:txBody>
          <a:bodyPr/>
          <a:lstStyle/>
          <a:p>
            <a:fld id="{038C62C7-F79B-CD4A-A5DF-5683BBEC4A65}" type="slidenum">
              <a:rPr lang="sv-SE" smtClean="0"/>
              <a:t>2</a:t>
            </a:fld>
            <a:endParaRPr lang="sv-SE"/>
          </a:p>
        </p:txBody>
      </p:sp>
    </p:spTree>
    <p:extLst>
      <p:ext uri="{BB962C8B-B14F-4D97-AF65-F5344CB8AC3E}">
        <p14:creationId xmlns:p14="http://schemas.microsoft.com/office/powerpoint/2010/main" val="4158525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923" y="8356"/>
            <a:ext cx="6067426" cy="1441531"/>
          </a:xfrm>
        </p:spPr>
        <p:txBody>
          <a:bodyPr/>
          <a:lstStyle/>
          <a:p>
            <a:pPr algn="ctr"/>
            <a:r>
              <a:rPr lang="en-US" dirty="0"/>
              <a:t>Cryogenic Hazards</a:t>
            </a:r>
          </a:p>
        </p:txBody>
      </p:sp>
      <p:sp>
        <p:nvSpPr>
          <p:cNvPr id="3" name="Content Placeholder 2"/>
          <p:cNvSpPr>
            <a:spLocks noGrp="1"/>
          </p:cNvSpPr>
          <p:nvPr>
            <p:ph idx="1"/>
          </p:nvPr>
        </p:nvSpPr>
        <p:spPr>
          <a:xfrm>
            <a:off x="217242" y="1597291"/>
            <a:ext cx="8823359" cy="4038981"/>
          </a:xfrm>
        </p:spPr>
        <p:txBody>
          <a:bodyPr/>
          <a:lstStyle/>
          <a:p>
            <a:pPr marL="342900" indent="-342900">
              <a:buFont typeface="Arial"/>
              <a:buChar char="•"/>
            </a:pPr>
            <a:r>
              <a:rPr lang="en-US" dirty="0">
                <a:solidFill>
                  <a:srgbClr val="000000"/>
                </a:solidFill>
              </a:rPr>
              <a:t>In addition to the very important hazards of Oxygen Deficiency, Pressure Safety, flammability and use of liquid oxygen; hazards in cryogenic facilities are related to the extreme cold of the cryogenic liquids and gases.</a:t>
            </a:r>
          </a:p>
          <a:p>
            <a:pPr marL="342900" indent="-342900">
              <a:buFont typeface="Arial"/>
              <a:buChar char="•"/>
            </a:pPr>
            <a:r>
              <a:rPr lang="en-US" dirty="0">
                <a:solidFill>
                  <a:srgbClr val="000000"/>
                </a:solidFill>
              </a:rPr>
              <a:t>This extreme cold can result in eye injury and blindness and tissue damage “burns”</a:t>
            </a:r>
          </a:p>
          <a:p>
            <a:pPr marL="342900" indent="-342900">
              <a:buFont typeface="Arial"/>
              <a:buChar char="•"/>
            </a:pPr>
            <a:r>
              <a:rPr lang="en-US" dirty="0">
                <a:solidFill>
                  <a:srgbClr val="000000"/>
                </a:solidFill>
              </a:rPr>
              <a:t>The solution for safe work is awareness of this hazard and use of  the appropriate Personal Protective Equipment (PPE)</a:t>
            </a:r>
          </a:p>
          <a:p>
            <a:pPr marL="342900" indent="-342900">
              <a:buFont typeface="Arial"/>
              <a:buChar char="•"/>
            </a:pPr>
            <a:r>
              <a:rPr lang="en-US" dirty="0">
                <a:solidFill>
                  <a:srgbClr val="000000"/>
                </a:solidFill>
              </a:rPr>
              <a:t>Additionally, many cryogenic systems operate under pressure or can generate pressure to heat leaks and evaporation of cryogens. This can cause risks during handling and cryogenic transfer operations</a:t>
            </a:r>
          </a:p>
          <a:p>
            <a:pPr marL="342900" indent="-342900">
              <a:buFont typeface="Arial"/>
              <a:buChar char="•"/>
            </a:pPr>
            <a:endParaRPr lang="en-US" dirty="0">
              <a:solidFill>
                <a:srgbClr val="000000"/>
              </a:solidFill>
            </a:endParaRPr>
          </a:p>
        </p:txBody>
      </p:sp>
      <p:sp>
        <p:nvSpPr>
          <p:cNvPr id="4" name="Date Placeholder 3"/>
          <p:cNvSpPr>
            <a:spLocks noGrp="1"/>
          </p:cNvSpPr>
          <p:nvPr>
            <p:ph type="dt" sz="half" idx="10"/>
          </p:nvPr>
        </p:nvSpPr>
        <p:spPr/>
        <p:txBody>
          <a:bodyPr/>
          <a:lstStyle/>
          <a:p>
            <a:r>
              <a:rPr lang="sv-SE">
                <a:latin typeface="Calibri"/>
              </a:rPr>
              <a:t>Winter 2025</a:t>
            </a:r>
          </a:p>
        </p:txBody>
      </p:sp>
      <p:sp>
        <p:nvSpPr>
          <p:cNvPr id="5" name="Footer Placeholder 4"/>
          <p:cNvSpPr>
            <a:spLocks noGrp="1"/>
          </p:cNvSpPr>
          <p:nvPr>
            <p:ph type="ftr" sz="quarter" idx="11"/>
          </p:nvPr>
        </p:nvSpPr>
        <p:spPr/>
        <p:txBody>
          <a:bodyPr/>
          <a:lstStyle/>
          <a:p>
            <a:r>
              <a:rPr lang="sv-SE">
                <a:latin typeface="Calibri"/>
              </a:rPr>
              <a:t>Cryogenic Safety J.G. Weisend II</a:t>
            </a:r>
            <a:endParaRPr lang="sv-SE" dirty="0">
              <a:latin typeface="Calibri"/>
            </a:endParaRPr>
          </a:p>
        </p:txBody>
      </p:sp>
      <p:sp>
        <p:nvSpPr>
          <p:cNvPr id="6" name="Slide Number Placeholder 5">
            <a:extLst>
              <a:ext uri="{FF2B5EF4-FFF2-40B4-BE49-F238E27FC236}">
                <a16:creationId xmlns:a16="http://schemas.microsoft.com/office/drawing/2014/main" id="{DB51F657-F243-6A45-A505-65FF191CA573}"/>
              </a:ext>
            </a:extLst>
          </p:cNvPr>
          <p:cNvSpPr>
            <a:spLocks noGrp="1"/>
          </p:cNvSpPr>
          <p:nvPr>
            <p:ph type="sldNum" sz="quarter" idx="12"/>
          </p:nvPr>
        </p:nvSpPr>
        <p:spPr/>
        <p:txBody>
          <a:bodyPr/>
          <a:lstStyle/>
          <a:p>
            <a:fld id="{038C62C7-F79B-CD4A-A5DF-5683BBEC4A65}" type="slidenum">
              <a:rPr lang="sv-SE" smtClean="0"/>
              <a:t>20</a:t>
            </a:fld>
            <a:endParaRPr lang="sv-SE"/>
          </a:p>
        </p:txBody>
      </p:sp>
    </p:spTree>
    <p:extLst>
      <p:ext uri="{BB962C8B-B14F-4D97-AF65-F5344CB8AC3E}">
        <p14:creationId xmlns:p14="http://schemas.microsoft.com/office/powerpoint/2010/main" val="3331604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923" y="8356"/>
            <a:ext cx="6067426" cy="1441531"/>
          </a:xfrm>
        </p:spPr>
        <p:txBody>
          <a:bodyPr/>
          <a:lstStyle/>
          <a:p>
            <a:pPr algn="ctr"/>
            <a:r>
              <a:rPr lang="en-US" dirty="0"/>
              <a:t>Personal Protective Equipment</a:t>
            </a:r>
            <a:br>
              <a:rPr lang="en-US" dirty="0"/>
            </a:br>
            <a:r>
              <a:rPr lang="en-US" dirty="0"/>
              <a:t> (PPE) for Cryogenic Operations</a:t>
            </a:r>
          </a:p>
        </p:txBody>
      </p:sp>
      <p:sp>
        <p:nvSpPr>
          <p:cNvPr id="3" name="Content Placeholder 2"/>
          <p:cNvSpPr>
            <a:spLocks noGrp="1"/>
          </p:cNvSpPr>
          <p:nvPr>
            <p:ph idx="1"/>
          </p:nvPr>
        </p:nvSpPr>
        <p:spPr>
          <a:xfrm>
            <a:off x="217242" y="1597291"/>
            <a:ext cx="8823359" cy="4038981"/>
          </a:xfrm>
        </p:spPr>
        <p:txBody>
          <a:bodyPr/>
          <a:lstStyle/>
          <a:p>
            <a:pPr marL="342900" indent="-342900">
              <a:buFont typeface="Arial"/>
              <a:buChar char="•"/>
            </a:pPr>
            <a:r>
              <a:rPr lang="en-US" dirty="0">
                <a:solidFill>
                  <a:srgbClr val="000000"/>
                </a:solidFill>
              </a:rPr>
              <a:t>PPE requirements may vary between institutions but the recommended minimum set of PPE is:</a:t>
            </a:r>
          </a:p>
          <a:p>
            <a:pPr marL="800100" lvl="1" indent="-342900">
              <a:buFont typeface="Arial"/>
              <a:buChar char="•"/>
            </a:pPr>
            <a:r>
              <a:rPr lang="en-US" dirty="0">
                <a:solidFill>
                  <a:srgbClr val="000000"/>
                </a:solidFill>
              </a:rPr>
              <a:t>Eye protection via safety goggles or safety glasses with side shields</a:t>
            </a:r>
          </a:p>
          <a:p>
            <a:pPr marL="800100" lvl="1" indent="-342900">
              <a:buFont typeface="Arial"/>
              <a:buChar char="•"/>
            </a:pPr>
            <a:r>
              <a:rPr lang="en-US" dirty="0">
                <a:solidFill>
                  <a:srgbClr val="000000"/>
                </a:solidFill>
              </a:rPr>
              <a:t>Face protection via face shield (A face shield </a:t>
            </a:r>
            <a:r>
              <a:rPr lang="en-US" u="sng" dirty="0">
                <a:solidFill>
                  <a:srgbClr val="000000"/>
                </a:solidFill>
              </a:rPr>
              <a:t>does not </a:t>
            </a:r>
            <a:r>
              <a:rPr lang="en-US" dirty="0">
                <a:solidFill>
                  <a:srgbClr val="000000"/>
                </a:solidFill>
              </a:rPr>
              <a:t>provide eye protection, safety glasses still need to be worn under it)</a:t>
            </a:r>
          </a:p>
          <a:p>
            <a:pPr marL="800100" lvl="1" indent="-342900">
              <a:buFont typeface="Arial"/>
              <a:buChar char="•"/>
            </a:pPr>
            <a:r>
              <a:rPr lang="en-US" dirty="0">
                <a:solidFill>
                  <a:srgbClr val="000000"/>
                </a:solidFill>
              </a:rPr>
              <a:t>Easily removable insulated gloves appropriate for cryogenics (NOT clean room gloves, cotton or wool gloves which can wick the cryogenic liquid to your skin and hold it there - increasing damage)</a:t>
            </a:r>
          </a:p>
          <a:p>
            <a:pPr marL="800100" lvl="1" indent="-342900">
              <a:buFont typeface="Arial"/>
              <a:buChar char="•"/>
            </a:pPr>
            <a:r>
              <a:rPr lang="en-US" dirty="0">
                <a:solidFill>
                  <a:srgbClr val="000000"/>
                </a:solidFill>
              </a:rPr>
              <a:t>An insulated apron to protect against splashing </a:t>
            </a:r>
          </a:p>
          <a:p>
            <a:pPr marL="800100" lvl="1" indent="-342900">
              <a:buFont typeface="Arial"/>
              <a:buChar char="•"/>
            </a:pPr>
            <a:r>
              <a:rPr lang="en-US" dirty="0">
                <a:solidFill>
                  <a:srgbClr val="000000"/>
                </a:solidFill>
              </a:rPr>
              <a:t>Long pants without cuffs that cover the tops of your shoes</a:t>
            </a:r>
          </a:p>
          <a:p>
            <a:pPr marL="800100" lvl="1" indent="-342900">
              <a:buFont typeface="Arial"/>
              <a:buChar char="•"/>
            </a:pPr>
            <a:r>
              <a:rPr lang="en-US" dirty="0">
                <a:solidFill>
                  <a:srgbClr val="000000"/>
                </a:solidFill>
              </a:rPr>
              <a:t>Closed toed shoes</a:t>
            </a:r>
          </a:p>
          <a:p>
            <a:pPr marL="342900" indent="-342900">
              <a:buFont typeface="Arial"/>
              <a:buChar char="•"/>
            </a:pPr>
            <a:endParaRPr lang="en-US" dirty="0">
              <a:solidFill>
                <a:srgbClr val="000000"/>
              </a:solidFill>
            </a:endParaRPr>
          </a:p>
        </p:txBody>
      </p:sp>
      <p:sp>
        <p:nvSpPr>
          <p:cNvPr id="4" name="Date Placeholder 3"/>
          <p:cNvSpPr>
            <a:spLocks noGrp="1"/>
          </p:cNvSpPr>
          <p:nvPr>
            <p:ph type="dt" sz="half" idx="10"/>
          </p:nvPr>
        </p:nvSpPr>
        <p:spPr/>
        <p:txBody>
          <a:bodyPr/>
          <a:lstStyle/>
          <a:p>
            <a:r>
              <a:rPr lang="sv-SE">
                <a:latin typeface="Calibri"/>
              </a:rPr>
              <a:t>Winter 2025</a:t>
            </a:r>
          </a:p>
        </p:txBody>
      </p:sp>
      <p:sp>
        <p:nvSpPr>
          <p:cNvPr id="5" name="Footer Placeholder 4"/>
          <p:cNvSpPr>
            <a:spLocks noGrp="1"/>
          </p:cNvSpPr>
          <p:nvPr>
            <p:ph type="ftr" sz="quarter" idx="11"/>
          </p:nvPr>
        </p:nvSpPr>
        <p:spPr/>
        <p:txBody>
          <a:bodyPr/>
          <a:lstStyle/>
          <a:p>
            <a:r>
              <a:rPr lang="sv-SE">
                <a:latin typeface="Calibri"/>
              </a:rPr>
              <a:t>Cryogenic Safety J.G. Weisend II</a:t>
            </a:r>
            <a:endParaRPr lang="sv-SE" dirty="0">
              <a:latin typeface="Calibri"/>
            </a:endParaRPr>
          </a:p>
        </p:txBody>
      </p:sp>
      <p:sp>
        <p:nvSpPr>
          <p:cNvPr id="6" name="Slide Number Placeholder 5">
            <a:extLst>
              <a:ext uri="{FF2B5EF4-FFF2-40B4-BE49-F238E27FC236}">
                <a16:creationId xmlns:a16="http://schemas.microsoft.com/office/drawing/2014/main" id="{6B3840D2-5BE5-BB40-A944-BC07D326D314}"/>
              </a:ext>
            </a:extLst>
          </p:cNvPr>
          <p:cNvSpPr>
            <a:spLocks noGrp="1"/>
          </p:cNvSpPr>
          <p:nvPr>
            <p:ph type="sldNum" sz="quarter" idx="12"/>
          </p:nvPr>
        </p:nvSpPr>
        <p:spPr/>
        <p:txBody>
          <a:bodyPr/>
          <a:lstStyle/>
          <a:p>
            <a:fld id="{038C62C7-F79B-CD4A-A5DF-5683BBEC4A65}" type="slidenum">
              <a:rPr lang="sv-SE" smtClean="0"/>
              <a:t>21</a:t>
            </a:fld>
            <a:endParaRPr lang="sv-SE"/>
          </a:p>
        </p:txBody>
      </p:sp>
    </p:spTree>
    <p:extLst>
      <p:ext uri="{BB962C8B-B14F-4D97-AF65-F5344CB8AC3E}">
        <p14:creationId xmlns:p14="http://schemas.microsoft.com/office/powerpoint/2010/main" val="3062744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923" y="8356"/>
            <a:ext cx="6067426" cy="1441531"/>
          </a:xfrm>
        </p:spPr>
        <p:txBody>
          <a:bodyPr/>
          <a:lstStyle/>
          <a:p>
            <a:pPr algn="ctr"/>
            <a:r>
              <a:rPr lang="en-US" dirty="0"/>
              <a:t>PPE for Cryogenic Operations</a:t>
            </a:r>
          </a:p>
        </p:txBody>
      </p:sp>
      <p:sp>
        <p:nvSpPr>
          <p:cNvPr id="3" name="Content Placeholder 2"/>
          <p:cNvSpPr>
            <a:spLocks noGrp="1"/>
          </p:cNvSpPr>
          <p:nvPr>
            <p:ph idx="1"/>
          </p:nvPr>
        </p:nvSpPr>
        <p:spPr>
          <a:xfrm>
            <a:off x="217242" y="1597291"/>
            <a:ext cx="8823359" cy="4038981"/>
          </a:xfrm>
        </p:spPr>
        <p:txBody>
          <a:bodyPr/>
          <a:lstStyle/>
          <a:p>
            <a:pPr marL="342900" indent="-342900">
              <a:buFont typeface="Arial"/>
              <a:buChar char="•"/>
            </a:pPr>
            <a:r>
              <a:rPr lang="en-US" dirty="0">
                <a:solidFill>
                  <a:srgbClr val="000000"/>
                </a:solidFill>
              </a:rPr>
              <a:t>This PPE should be worn </a:t>
            </a:r>
            <a:r>
              <a:rPr lang="en-US" u="sng" dirty="0">
                <a:solidFill>
                  <a:srgbClr val="000000"/>
                </a:solidFill>
              </a:rPr>
              <a:t>whenever</a:t>
            </a:r>
            <a:r>
              <a:rPr lang="en-US" dirty="0">
                <a:solidFill>
                  <a:srgbClr val="000000"/>
                </a:solidFill>
              </a:rPr>
              <a:t> handling open containers of cryogens, transferring cryogens between containers ( including filling LN</a:t>
            </a:r>
            <a:r>
              <a:rPr lang="en-US" baseline="-25000" dirty="0">
                <a:solidFill>
                  <a:srgbClr val="000000"/>
                </a:solidFill>
              </a:rPr>
              <a:t>2</a:t>
            </a:r>
            <a:r>
              <a:rPr lang="en-US" dirty="0">
                <a:solidFill>
                  <a:srgbClr val="000000"/>
                </a:solidFill>
              </a:rPr>
              <a:t> </a:t>
            </a:r>
            <a:r>
              <a:rPr lang="en-US" dirty="0" err="1">
                <a:solidFill>
                  <a:srgbClr val="000000"/>
                </a:solidFill>
              </a:rPr>
              <a:t>dewars</a:t>
            </a:r>
            <a:r>
              <a:rPr lang="en-US" dirty="0">
                <a:solidFill>
                  <a:srgbClr val="000000"/>
                </a:solidFill>
              </a:rPr>
              <a:t>) transferring cryogens from a liquid trailer, and pulling or inserting bayonet connections (or U-tubes)</a:t>
            </a:r>
          </a:p>
          <a:p>
            <a:pPr marL="342900" indent="-342900">
              <a:buFont typeface="Arial"/>
              <a:buChar char="•"/>
            </a:pPr>
            <a:r>
              <a:rPr lang="en-US" dirty="0">
                <a:solidFill>
                  <a:srgbClr val="000000"/>
                </a:solidFill>
              </a:rPr>
              <a:t>Operation of sealed cryogenic systems such as those cooled by cryogenic plants may not require this level of PPE. However, if maintenance activities take place that could expose you to cryogenic temperatures then the PPE should be worn.</a:t>
            </a:r>
          </a:p>
          <a:p>
            <a:pPr marL="800100" lvl="1" indent="-342900">
              <a:buFont typeface="Arial"/>
              <a:buChar char="•"/>
            </a:pPr>
            <a:r>
              <a:rPr lang="en-US" dirty="0">
                <a:solidFill>
                  <a:srgbClr val="000000"/>
                </a:solidFill>
              </a:rPr>
              <a:t>Perform a hazard analysis for all tasks to see if additional PPE is required</a:t>
            </a:r>
          </a:p>
          <a:p>
            <a:pPr lvl="1"/>
            <a:endParaRPr lang="en-US" dirty="0">
              <a:solidFill>
                <a:srgbClr val="000000"/>
              </a:solidFill>
            </a:endParaRPr>
          </a:p>
          <a:p>
            <a:pPr marL="342900" indent="-342900">
              <a:buFont typeface="Arial"/>
              <a:buChar char="•"/>
            </a:pPr>
            <a:r>
              <a:rPr lang="en-US" dirty="0">
                <a:solidFill>
                  <a:srgbClr val="000000"/>
                </a:solidFill>
              </a:rPr>
              <a:t>ALWAYS wearing eye protection in a cryogenics facility is a good practice and required in many institutions.</a:t>
            </a:r>
          </a:p>
          <a:p>
            <a:pPr marL="342900" indent="-342900">
              <a:buFont typeface="Arial"/>
              <a:buChar char="•"/>
            </a:pPr>
            <a:endParaRPr lang="en-US" dirty="0">
              <a:solidFill>
                <a:srgbClr val="000000"/>
              </a:solidFill>
            </a:endParaRPr>
          </a:p>
          <a:p>
            <a:pPr marL="342900" indent="-342900">
              <a:buFont typeface="Arial"/>
              <a:buChar char="•"/>
            </a:pPr>
            <a:endParaRPr lang="en-US" dirty="0">
              <a:solidFill>
                <a:srgbClr val="000000"/>
              </a:solidFill>
            </a:endParaRPr>
          </a:p>
        </p:txBody>
      </p:sp>
      <p:sp>
        <p:nvSpPr>
          <p:cNvPr id="4" name="Date Placeholder 3"/>
          <p:cNvSpPr>
            <a:spLocks noGrp="1"/>
          </p:cNvSpPr>
          <p:nvPr>
            <p:ph type="dt" sz="half" idx="10"/>
          </p:nvPr>
        </p:nvSpPr>
        <p:spPr/>
        <p:txBody>
          <a:bodyPr/>
          <a:lstStyle/>
          <a:p>
            <a:r>
              <a:rPr lang="sv-SE">
                <a:latin typeface="Calibri"/>
              </a:rPr>
              <a:t>Winter 2025</a:t>
            </a:r>
          </a:p>
        </p:txBody>
      </p:sp>
      <p:sp>
        <p:nvSpPr>
          <p:cNvPr id="5" name="Footer Placeholder 4"/>
          <p:cNvSpPr>
            <a:spLocks noGrp="1"/>
          </p:cNvSpPr>
          <p:nvPr>
            <p:ph type="ftr" sz="quarter" idx="11"/>
          </p:nvPr>
        </p:nvSpPr>
        <p:spPr/>
        <p:txBody>
          <a:bodyPr/>
          <a:lstStyle/>
          <a:p>
            <a:r>
              <a:rPr lang="sv-SE">
                <a:latin typeface="Calibri"/>
              </a:rPr>
              <a:t>Cryogenic Safety J.G. Weisend II</a:t>
            </a:r>
            <a:endParaRPr lang="sv-SE" dirty="0">
              <a:latin typeface="Calibri"/>
            </a:endParaRPr>
          </a:p>
        </p:txBody>
      </p:sp>
      <p:sp>
        <p:nvSpPr>
          <p:cNvPr id="6" name="Slide Number Placeholder 5">
            <a:extLst>
              <a:ext uri="{FF2B5EF4-FFF2-40B4-BE49-F238E27FC236}">
                <a16:creationId xmlns:a16="http://schemas.microsoft.com/office/drawing/2014/main" id="{A9C5D58D-AE9B-FC42-BD78-6F1150940938}"/>
              </a:ext>
            </a:extLst>
          </p:cNvPr>
          <p:cNvSpPr>
            <a:spLocks noGrp="1"/>
          </p:cNvSpPr>
          <p:nvPr>
            <p:ph type="sldNum" sz="quarter" idx="12"/>
          </p:nvPr>
        </p:nvSpPr>
        <p:spPr/>
        <p:txBody>
          <a:bodyPr/>
          <a:lstStyle/>
          <a:p>
            <a:fld id="{038C62C7-F79B-CD4A-A5DF-5683BBEC4A65}" type="slidenum">
              <a:rPr lang="sv-SE" smtClean="0"/>
              <a:t>22</a:t>
            </a:fld>
            <a:endParaRPr lang="sv-SE"/>
          </a:p>
        </p:txBody>
      </p:sp>
    </p:spTree>
    <p:extLst>
      <p:ext uri="{BB962C8B-B14F-4D97-AF65-F5344CB8AC3E}">
        <p14:creationId xmlns:p14="http://schemas.microsoft.com/office/powerpoint/2010/main" val="149099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492" y="0"/>
            <a:ext cx="6067426" cy="1441531"/>
          </a:xfrm>
        </p:spPr>
        <p:txBody>
          <a:bodyPr/>
          <a:lstStyle/>
          <a:p>
            <a:pPr algn="ctr"/>
            <a:r>
              <a:rPr lang="en-US" sz="3600" dirty="0"/>
              <a:t>PPE Examples</a:t>
            </a:r>
          </a:p>
        </p:txBody>
      </p:sp>
      <p:sp>
        <p:nvSpPr>
          <p:cNvPr id="4" name="Date Placeholder 3"/>
          <p:cNvSpPr>
            <a:spLocks noGrp="1"/>
          </p:cNvSpPr>
          <p:nvPr>
            <p:ph type="dt" sz="half" idx="10"/>
          </p:nvPr>
        </p:nvSpPr>
        <p:spPr/>
        <p:txBody>
          <a:bodyPr/>
          <a:lstStyle/>
          <a:p>
            <a:r>
              <a:rPr lang="sv-SE"/>
              <a:t>Winter 2025</a:t>
            </a:r>
          </a:p>
        </p:txBody>
      </p:sp>
      <p:sp>
        <p:nvSpPr>
          <p:cNvPr id="5" name="Footer Placeholder 4"/>
          <p:cNvSpPr>
            <a:spLocks noGrp="1"/>
          </p:cNvSpPr>
          <p:nvPr>
            <p:ph type="ftr" sz="quarter" idx="11"/>
          </p:nvPr>
        </p:nvSpPr>
        <p:spPr>
          <a:xfrm>
            <a:off x="3124200" y="6356350"/>
            <a:ext cx="3540294" cy="365125"/>
          </a:xfrm>
        </p:spPr>
        <p:txBody>
          <a:bodyPr/>
          <a:lstStyle/>
          <a:p>
            <a:r>
              <a:rPr lang="sv-SE"/>
              <a:t>Cryogenic Safety J.G. Weisend II</a:t>
            </a:r>
            <a:endParaRPr lang="sv-SE" dirty="0"/>
          </a:p>
        </p:txBody>
      </p:sp>
      <p:pic>
        <p:nvPicPr>
          <p:cNvPr id="7" name="Picture 6"/>
          <p:cNvPicPr>
            <a:picLocks noChangeAspect="1"/>
          </p:cNvPicPr>
          <p:nvPr/>
        </p:nvPicPr>
        <p:blipFill>
          <a:blip r:embed="rId2"/>
          <a:stretch>
            <a:fillRect/>
          </a:stretch>
        </p:blipFill>
        <p:spPr>
          <a:xfrm>
            <a:off x="341752" y="1607970"/>
            <a:ext cx="1473200" cy="3810000"/>
          </a:xfrm>
          <a:prstGeom prst="rect">
            <a:avLst/>
          </a:prstGeom>
        </p:spPr>
      </p:pic>
      <p:pic>
        <p:nvPicPr>
          <p:cNvPr id="8" name="Picture 7"/>
          <p:cNvPicPr>
            <a:picLocks noChangeAspect="1"/>
          </p:cNvPicPr>
          <p:nvPr/>
        </p:nvPicPr>
        <p:blipFill>
          <a:blip r:embed="rId3"/>
          <a:stretch>
            <a:fillRect/>
          </a:stretch>
        </p:blipFill>
        <p:spPr>
          <a:xfrm>
            <a:off x="2190121" y="1607970"/>
            <a:ext cx="2197100" cy="3810000"/>
          </a:xfrm>
          <a:prstGeom prst="rect">
            <a:avLst/>
          </a:prstGeom>
        </p:spPr>
      </p:pic>
      <p:pic>
        <p:nvPicPr>
          <p:cNvPr id="9" name="Picture 8"/>
          <p:cNvPicPr>
            <a:picLocks noChangeAspect="1"/>
          </p:cNvPicPr>
          <p:nvPr/>
        </p:nvPicPr>
        <p:blipFill>
          <a:blip r:embed="rId4"/>
          <a:stretch>
            <a:fillRect/>
          </a:stretch>
        </p:blipFill>
        <p:spPr>
          <a:xfrm>
            <a:off x="4527285" y="2189936"/>
            <a:ext cx="4334621" cy="2932244"/>
          </a:xfrm>
          <a:prstGeom prst="rect">
            <a:avLst/>
          </a:prstGeom>
        </p:spPr>
      </p:pic>
      <p:sp>
        <p:nvSpPr>
          <p:cNvPr id="10" name="TextBox 9"/>
          <p:cNvSpPr txBox="1"/>
          <p:nvPr/>
        </p:nvSpPr>
        <p:spPr>
          <a:xfrm>
            <a:off x="2254893" y="5730963"/>
            <a:ext cx="4684320" cy="369332"/>
          </a:xfrm>
          <a:prstGeom prst="rect">
            <a:avLst/>
          </a:prstGeom>
          <a:noFill/>
        </p:spPr>
        <p:txBody>
          <a:bodyPr wrap="none" rtlCol="0">
            <a:spAutoFit/>
          </a:bodyPr>
          <a:lstStyle/>
          <a:p>
            <a:r>
              <a:rPr lang="en-US" dirty="0"/>
              <a:t>From </a:t>
            </a:r>
            <a:r>
              <a:rPr lang="en-US" dirty="0" err="1"/>
              <a:t>TempShield</a:t>
            </a:r>
            <a:r>
              <a:rPr lang="en-US" dirty="0"/>
              <a:t>   http://</a:t>
            </a:r>
            <a:r>
              <a:rPr lang="en-US" dirty="0" err="1"/>
              <a:t>www.tempshield.com</a:t>
            </a:r>
            <a:r>
              <a:rPr lang="en-US" dirty="0"/>
              <a:t>  </a:t>
            </a:r>
          </a:p>
        </p:txBody>
      </p:sp>
      <p:sp>
        <p:nvSpPr>
          <p:cNvPr id="3" name="Slide Number Placeholder 2">
            <a:extLst>
              <a:ext uri="{FF2B5EF4-FFF2-40B4-BE49-F238E27FC236}">
                <a16:creationId xmlns:a16="http://schemas.microsoft.com/office/drawing/2014/main" id="{1ECDB702-B3AB-744B-AA17-35B90181D980}"/>
              </a:ext>
            </a:extLst>
          </p:cNvPr>
          <p:cNvSpPr>
            <a:spLocks noGrp="1"/>
          </p:cNvSpPr>
          <p:nvPr>
            <p:ph type="sldNum" sz="quarter" idx="12"/>
          </p:nvPr>
        </p:nvSpPr>
        <p:spPr/>
        <p:txBody>
          <a:bodyPr/>
          <a:lstStyle/>
          <a:p>
            <a:fld id="{038C62C7-F79B-CD4A-A5DF-5683BBEC4A65}" type="slidenum">
              <a:rPr lang="sv-SE" smtClean="0"/>
              <a:t>23</a:t>
            </a:fld>
            <a:endParaRPr lang="sv-SE"/>
          </a:p>
        </p:txBody>
      </p:sp>
    </p:spTree>
    <p:extLst>
      <p:ext uri="{BB962C8B-B14F-4D97-AF65-F5344CB8AC3E}">
        <p14:creationId xmlns:p14="http://schemas.microsoft.com/office/powerpoint/2010/main" val="802541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923" y="8356"/>
            <a:ext cx="6067426" cy="1441531"/>
          </a:xfrm>
        </p:spPr>
        <p:txBody>
          <a:bodyPr/>
          <a:lstStyle/>
          <a:p>
            <a:pPr algn="ctr"/>
            <a:r>
              <a:rPr lang="en-US" dirty="0"/>
              <a:t>Additional  Comments</a:t>
            </a:r>
            <a:br>
              <a:rPr lang="en-US" dirty="0"/>
            </a:br>
            <a:r>
              <a:rPr lang="en-US" dirty="0"/>
              <a:t> on General Cryogenic Safety</a:t>
            </a:r>
          </a:p>
        </p:txBody>
      </p:sp>
      <p:sp>
        <p:nvSpPr>
          <p:cNvPr id="3" name="Content Placeholder 2"/>
          <p:cNvSpPr>
            <a:spLocks noGrp="1"/>
          </p:cNvSpPr>
          <p:nvPr>
            <p:ph idx="1"/>
          </p:nvPr>
        </p:nvSpPr>
        <p:spPr>
          <a:xfrm>
            <a:off x="217242" y="1597291"/>
            <a:ext cx="8823359" cy="4038981"/>
          </a:xfrm>
        </p:spPr>
        <p:txBody>
          <a:bodyPr/>
          <a:lstStyle/>
          <a:p>
            <a:pPr marL="342900" indent="-342900">
              <a:buFont typeface="Arial"/>
              <a:buChar char="•"/>
            </a:pPr>
            <a:r>
              <a:rPr lang="en-US" dirty="0">
                <a:solidFill>
                  <a:srgbClr val="000000"/>
                </a:solidFill>
              </a:rPr>
              <a:t>Keep in mind that materials that have been splashed by cryogenic liquids or exposed to cold venting vapor may be cooled down to the extent that they now can cause tissue damage</a:t>
            </a:r>
          </a:p>
          <a:p>
            <a:pPr marL="800100" lvl="1" indent="-342900">
              <a:buFont typeface="Arial"/>
              <a:buChar char="•"/>
            </a:pPr>
            <a:r>
              <a:rPr lang="en-US" dirty="0">
                <a:solidFill>
                  <a:srgbClr val="000000"/>
                </a:solidFill>
              </a:rPr>
              <a:t>Be aware when touching these (Gloves)</a:t>
            </a:r>
          </a:p>
          <a:p>
            <a:pPr marL="800100" lvl="1" indent="-342900">
              <a:buFont typeface="Arial"/>
              <a:buChar char="•"/>
            </a:pPr>
            <a:r>
              <a:rPr lang="en-US" dirty="0">
                <a:solidFill>
                  <a:srgbClr val="000000"/>
                </a:solidFill>
              </a:rPr>
              <a:t>Design pressure relief systems and vents so that cold vapor is not directed onto other materials or into places where personnel are likely to be (e.g. transport aisles)</a:t>
            </a:r>
          </a:p>
          <a:p>
            <a:pPr marL="342900" indent="-342900">
              <a:buFont typeface="Arial"/>
              <a:buChar char="•"/>
            </a:pPr>
            <a:r>
              <a:rPr lang="en-US" dirty="0">
                <a:solidFill>
                  <a:srgbClr val="000000"/>
                </a:solidFill>
              </a:rPr>
              <a:t>Do not walk into visible vapor clouds. In addition a very real Oxygen Deficiency Hazard, the vapor might be cold enough to cause tissue or eye damage</a:t>
            </a:r>
          </a:p>
          <a:p>
            <a:pPr marL="342900" indent="-342900">
              <a:buFont typeface="Arial"/>
              <a:buChar char="•"/>
            </a:pPr>
            <a:r>
              <a:rPr lang="en-US" dirty="0">
                <a:solidFill>
                  <a:srgbClr val="000000"/>
                </a:solidFill>
              </a:rPr>
              <a:t>Do not become complacent  when working with LN</a:t>
            </a:r>
            <a:r>
              <a:rPr lang="en-US" baseline="-25000" dirty="0">
                <a:solidFill>
                  <a:srgbClr val="000000"/>
                </a:solidFill>
              </a:rPr>
              <a:t>2</a:t>
            </a:r>
            <a:r>
              <a:rPr lang="en-US" dirty="0">
                <a:solidFill>
                  <a:srgbClr val="000000"/>
                </a:solidFill>
              </a:rPr>
              <a:t> Even small amounts can cause eye or tissue damage.</a:t>
            </a:r>
          </a:p>
          <a:p>
            <a:pPr marL="800100" lvl="1" indent="-342900">
              <a:buFont typeface="Arial"/>
              <a:buChar char="•"/>
            </a:pPr>
            <a:r>
              <a:rPr lang="en-US" dirty="0">
                <a:solidFill>
                  <a:srgbClr val="000000"/>
                </a:solidFill>
              </a:rPr>
              <a:t>Can we please stop with LN</a:t>
            </a:r>
            <a:r>
              <a:rPr lang="en-US" baseline="-25000" dirty="0">
                <a:solidFill>
                  <a:srgbClr val="000000"/>
                </a:solidFill>
              </a:rPr>
              <a:t>2</a:t>
            </a:r>
            <a:r>
              <a:rPr lang="en-US" dirty="0">
                <a:solidFill>
                  <a:srgbClr val="000000"/>
                </a:solidFill>
              </a:rPr>
              <a:t> cocktails ?</a:t>
            </a:r>
          </a:p>
          <a:p>
            <a:pPr marL="342900" indent="-342900">
              <a:buFont typeface="Arial"/>
              <a:buChar char="•"/>
            </a:pPr>
            <a:endParaRPr lang="en-US" dirty="0">
              <a:solidFill>
                <a:srgbClr val="000000"/>
              </a:solidFill>
            </a:endParaRPr>
          </a:p>
          <a:p>
            <a:pPr marL="342900" indent="-342900">
              <a:buFont typeface="Arial"/>
              <a:buChar char="•"/>
            </a:pPr>
            <a:endParaRPr lang="en-US" dirty="0">
              <a:solidFill>
                <a:srgbClr val="000000"/>
              </a:solidFill>
            </a:endParaRPr>
          </a:p>
        </p:txBody>
      </p:sp>
      <p:sp>
        <p:nvSpPr>
          <p:cNvPr id="4" name="Date Placeholder 3"/>
          <p:cNvSpPr>
            <a:spLocks noGrp="1"/>
          </p:cNvSpPr>
          <p:nvPr>
            <p:ph type="dt" sz="half" idx="10"/>
          </p:nvPr>
        </p:nvSpPr>
        <p:spPr/>
        <p:txBody>
          <a:bodyPr/>
          <a:lstStyle/>
          <a:p>
            <a:r>
              <a:rPr lang="sv-SE">
                <a:latin typeface="Calibri"/>
              </a:rPr>
              <a:t>Winter 2025</a:t>
            </a:r>
          </a:p>
        </p:txBody>
      </p:sp>
      <p:sp>
        <p:nvSpPr>
          <p:cNvPr id="5" name="Footer Placeholder 4"/>
          <p:cNvSpPr>
            <a:spLocks noGrp="1"/>
          </p:cNvSpPr>
          <p:nvPr>
            <p:ph type="ftr" sz="quarter" idx="11"/>
          </p:nvPr>
        </p:nvSpPr>
        <p:spPr/>
        <p:txBody>
          <a:bodyPr/>
          <a:lstStyle/>
          <a:p>
            <a:r>
              <a:rPr lang="sv-SE">
                <a:latin typeface="Calibri"/>
              </a:rPr>
              <a:t>Cryogenic Safety J.G. Weisend II</a:t>
            </a:r>
            <a:endParaRPr lang="sv-SE" dirty="0">
              <a:latin typeface="Calibri"/>
            </a:endParaRPr>
          </a:p>
        </p:txBody>
      </p:sp>
      <p:sp>
        <p:nvSpPr>
          <p:cNvPr id="6" name="Slide Number Placeholder 5">
            <a:extLst>
              <a:ext uri="{FF2B5EF4-FFF2-40B4-BE49-F238E27FC236}">
                <a16:creationId xmlns:a16="http://schemas.microsoft.com/office/drawing/2014/main" id="{C0A9C9F7-7784-5742-A36F-1C28A4A5265C}"/>
              </a:ext>
            </a:extLst>
          </p:cNvPr>
          <p:cNvSpPr>
            <a:spLocks noGrp="1"/>
          </p:cNvSpPr>
          <p:nvPr>
            <p:ph type="sldNum" sz="quarter" idx="12"/>
          </p:nvPr>
        </p:nvSpPr>
        <p:spPr/>
        <p:txBody>
          <a:bodyPr/>
          <a:lstStyle/>
          <a:p>
            <a:fld id="{038C62C7-F79B-CD4A-A5DF-5683BBEC4A65}" type="slidenum">
              <a:rPr lang="sv-SE" smtClean="0"/>
              <a:t>24</a:t>
            </a:fld>
            <a:endParaRPr lang="sv-SE"/>
          </a:p>
        </p:txBody>
      </p:sp>
    </p:spTree>
    <p:extLst>
      <p:ext uri="{BB962C8B-B14F-4D97-AF65-F5344CB8AC3E}">
        <p14:creationId xmlns:p14="http://schemas.microsoft.com/office/powerpoint/2010/main" val="2161122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923" y="8356"/>
            <a:ext cx="6067426" cy="1441531"/>
          </a:xfrm>
        </p:spPr>
        <p:txBody>
          <a:bodyPr/>
          <a:lstStyle/>
          <a:p>
            <a:pPr algn="ctr"/>
            <a:r>
              <a:rPr lang="en-US" dirty="0"/>
              <a:t>Additional  Comments</a:t>
            </a:r>
            <a:br>
              <a:rPr lang="en-US" dirty="0"/>
            </a:br>
            <a:r>
              <a:rPr lang="en-US" dirty="0"/>
              <a:t> on General Cryogenic Safety</a:t>
            </a:r>
          </a:p>
        </p:txBody>
      </p:sp>
      <p:sp>
        <p:nvSpPr>
          <p:cNvPr id="3" name="Content Placeholder 2"/>
          <p:cNvSpPr>
            <a:spLocks noGrp="1"/>
          </p:cNvSpPr>
          <p:nvPr>
            <p:ph idx="1"/>
          </p:nvPr>
        </p:nvSpPr>
        <p:spPr>
          <a:xfrm>
            <a:off x="217242" y="1597291"/>
            <a:ext cx="8823359" cy="4596273"/>
          </a:xfrm>
        </p:spPr>
        <p:txBody>
          <a:bodyPr/>
          <a:lstStyle/>
          <a:p>
            <a:pPr marL="342900" indent="-342900">
              <a:buFont typeface="Arial"/>
              <a:buChar char="•"/>
            </a:pPr>
            <a:r>
              <a:rPr lang="en-US" dirty="0">
                <a:solidFill>
                  <a:srgbClr val="000000"/>
                </a:solidFill>
              </a:rPr>
              <a:t>Ensure that all cryogenic systems are depressurized before:</a:t>
            </a:r>
          </a:p>
          <a:p>
            <a:pPr marL="800100" lvl="1" indent="-342900">
              <a:buFont typeface="Arial"/>
              <a:buChar char="•"/>
            </a:pPr>
            <a:r>
              <a:rPr lang="en-US" dirty="0">
                <a:solidFill>
                  <a:srgbClr val="000000"/>
                </a:solidFill>
              </a:rPr>
              <a:t>Pulling U-tubes or bayonets</a:t>
            </a:r>
          </a:p>
          <a:p>
            <a:pPr marL="800100" lvl="1" indent="-342900">
              <a:buFont typeface="Arial"/>
              <a:buChar char="•"/>
            </a:pPr>
            <a:r>
              <a:rPr lang="en-US" dirty="0">
                <a:solidFill>
                  <a:srgbClr val="000000"/>
                </a:solidFill>
              </a:rPr>
              <a:t>Opening valves, flanges or container lids</a:t>
            </a:r>
          </a:p>
          <a:p>
            <a:pPr marL="800100" lvl="1" indent="-342900">
              <a:buFont typeface="Arial"/>
              <a:buChar char="•"/>
            </a:pPr>
            <a:r>
              <a:rPr lang="en-US" dirty="0">
                <a:solidFill>
                  <a:srgbClr val="000000"/>
                </a:solidFill>
              </a:rPr>
              <a:t>Connecting or disconnecting hoses  or piping</a:t>
            </a:r>
          </a:p>
          <a:p>
            <a:pPr marL="342900" indent="-342900">
              <a:buFont typeface="Arial"/>
              <a:buChar char="•"/>
            </a:pPr>
            <a:r>
              <a:rPr lang="en-US" dirty="0">
                <a:solidFill>
                  <a:srgbClr val="000000"/>
                </a:solidFill>
              </a:rPr>
              <a:t>Note that small unavoidable heat leaks will result in pressure increase due to evaporation in any sealed system containing liquid cryogens or even cold gases.</a:t>
            </a:r>
          </a:p>
          <a:p>
            <a:pPr marL="800100" lvl="1" indent="-342900">
              <a:buFont typeface="Arial"/>
              <a:buChar char="•"/>
            </a:pPr>
            <a:r>
              <a:rPr lang="en-US" dirty="0">
                <a:solidFill>
                  <a:srgbClr val="000000"/>
                </a:solidFill>
              </a:rPr>
              <a:t>Therefore  </a:t>
            </a:r>
            <a:r>
              <a:rPr lang="en-US" u="sng" dirty="0">
                <a:solidFill>
                  <a:srgbClr val="000000"/>
                </a:solidFill>
              </a:rPr>
              <a:t>Never</a:t>
            </a:r>
            <a:r>
              <a:rPr lang="en-US" dirty="0">
                <a:solidFill>
                  <a:srgbClr val="000000"/>
                </a:solidFill>
              </a:rPr>
              <a:t> place cryogenic fluid or cold gases into any closed container not specifically designed for them (household Thermos bottles are particularly dangerous) </a:t>
            </a:r>
          </a:p>
          <a:p>
            <a:pPr marL="800100" lvl="1" indent="-342900">
              <a:buFont typeface="Arial"/>
              <a:buChar char="•"/>
            </a:pPr>
            <a:r>
              <a:rPr lang="en-US" dirty="0">
                <a:solidFill>
                  <a:srgbClr val="000000"/>
                </a:solidFill>
              </a:rPr>
              <a:t>Never defeat or bypass pressure safety relief systems. </a:t>
            </a:r>
          </a:p>
          <a:p>
            <a:pPr marL="800100" lvl="1" indent="-342900">
              <a:buFont typeface="Arial"/>
              <a:buChar char="•"/>
            </a:pPr>
            <a:r>
              <a:rPr lang="en-US" dirty="0">
                <a:solidFill>
                  <a:srgbClr val="000000"/>
                </a:solidFill>
              </a:rPr>
              <a:t>Insertion of warm line or U-tubes into cryogens (e.g. LN</a:t>
            </a:r>
            <a:r>
              <a:rPr lang="en-US" baseline="-25000" dirty="0">
                <a:solidFill>
                  <a:srgbClr val="000000"/>
                </a:solidFill>
              </a:rPr>
              <a:t>2</a:t>
            </a:r>
            <a:r>
              <a:rPr lang="en-US" dirty="0">
                <a:solidFill>
                  <a:srgbClr val="000000"/>
                </a:solidFill>
              </a:rPr>
              <a:t>) will cause rapid boiling, pressure rise and /or venting. Always allow for this hazard in the operation.</a:t>
            </a:r>
          </a:p>
          <a:p>
            <a:pPr marL="342900" indent="-342900">
              <a:buFont typeface="Arial"/>
              <a:buChar char="•"/>
            </a:pPr>
            <a:endParaRPr lang="en-US" dirty="0">
              <a:solidFill>
                <a:srgbClr val="000000"/>
              </a:solidFill>
            </a:endParaRPr>
          </a:p>
        </p:txBody>
      </p:sp>
      <p:sp>
        <p:nvSpPr>
          <p:cNvPr id="4" name="Date Placeholder 3"/>
          <p:cNvSpPr>
            <a:spLocks noGrp="1"/>
          </p:cNvSpPr>
          <p:nvPr>
            <p:ph type="dt" sz="half" idx="10"/>
          </p:nvPr>
        </p:nvSpPr>
        <p:spPr/>
        <p:txBody>
          <a:bodyPr/>
          <a:lstStyle/>
          <a:p>
            <a:r>
              <a:rPr lang="sv-SE">
                <a:latin typeface="Calibri"/>
              </a:rPr>
              <a:t>Winter 2025</a:t>
            </a:r>
          </a:p>
        </p:txBody>
      </p:sp>
      <p:sp>
        <p:nvSpPr>
          <p:cNvPr id="5" name="Footer Placeholder 4"/>
          <p:cNvSpPr>
            <a:spLocks noGrp="1"/>
          </p:cNvSpPr>
          <p:nvPr>
            <p:ph type="ftr" sz="quarter" idx="11"/>
          </p:nvPr>
        </p:nvSpPr>
        <p:spPr/>
        <p:txBody>
          <a:bodyPr/>
          <a:lstStyle/>
          <a:p>
            <a:r>
              <a:rPr lang="sv-SE">
                <a:latin typeface="Calibri"/>
              </a:rPr>
              <a:t>Cryogenic Safety J.G. Weisend II</a:t>
            </a:r>
            <a:endParaRPr lang="sv-SE" dirty="0">
              <a:latin typeface="Calibri"/>
            </a:endParaRPr>
          </a:p>
        </p:txBody>
      </p:sp>
      <p:sp>
        <p:nvSpPr>
          <p:cNvPr id="6" name="Slide Number Placeholder 5">
            <a:extLst>
              <a:ext uri="{FF2B5EF4-FFF2-40B4-BE49-F238E27FC236}">
                <a16:creationId xmlns:a16="http://schemas.microsoft.com/office/drawing/2014/main" id="{2B5A8660-D592-1742-87C2-4296CA4C48AC}"/>
              </a:ext>
            </a:extLst>
          </p:cNvPr>
          <p:cNvSpPr>
            <a:spLocks noGrp="1"/>
          </p:cNvSpPr>
          <p:nvPr>
            <p:ph type="sldNum" sz="quarter" idx="12"/>
          </p:nvPr>
        </p:nvSpPr>
        <p:spPr/>
        <p:txBody>
          <a:bodyPr/>
          <a:lstStyle/>
          <a:p>
            <a:fld id="{038C62C7-F79B-CD4A-A5DF-5683BBEC4A65}" type="slidenum">
              <a:rPr lang="sv-SE" smtClean="0"/>
              <a:t>25</a:t>
            </a:fld>
            <a:endParaRPr lang="sv-SE"/>
          </a:p>
        </p:txBody>
      </p:sp>
    </p:spTree>
    <p:extLst>
      <p:ext uri="{BB962C8B-B14F-4D97-AF65-F5344CB8AC3E}">
        <p14:creationId xmlns:p14="http://schemas.microsoft.com/office/powerpoint/2010/main" val="2537269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923" y="8356"/>
            <a:ext cx="6067426" cy="1441531"/>
          </a:xfrm>
        </p:spPr>
        <p:txBody>
          <a:bodyPr/>
          <a:lstStyle/>
          <a:p>
            <a:pPr algn="ctr"/>
            <a:r>
              <a:rPr lang="en-US" dirty="0"/>
              <a:t>Summary - Best Practices</a:t>
            </a:r>
          </a:p>
        </p:txBody>
      </p:sp>
      <p:sp>
        <p:nvSpPr>
          <p:cNvPr id="3" name="Content Placeholder 2"/>
          <p:cNvSpPr>
            <a:spLocks noGrp="1"/>
          </p:cNvSpPr>
          <p:nvPr>
            <p:ph idx="1"/>
          </p:nvPr>
        </p:nvSpPr>
        <p:spPr>
          <a:xfrm>
            <a:off x="217242" y="1597291"/>
            <a:ext cx="8823359" cy="4038981"/>
          </a:xfrm>
        </p:spPr>
        <p:txBody>
          <a:bodyPr/>
          <a:lstStyle/>
          <a:p>
            <a:pPr marL="457200" lvl="0" indent="-457200">
              <a:lnSpc>
                <a:spcPct val="90000"/>
              </a:lnSpc>
              <a:buFont typeface="+mj-lt"/>
              <a:buAutoNum type="arabicPeriod"/>
            </a:pPr>
            <a:r>
              <a:rPr lang="en-US" sz="1800" dirty="0">
                <a:solidFill>
                  <a:schemeClr val="tx1"/>
                </a:solidFill>
              </a:rPr>
              <a:t>Only use materials at cryogenic temperatures that have been proven to operate at these temperatures</a:t>
            </a:r>
          </a:p>
          <a:p>
            <a:pPr marL="457200" lvl="0" indent="-457200">
              <a:lnSpc>
                <a:spcPct val="90000"/>
              </a:lnSpc>
              <a:buFont typeface="+mj-lt"/>
              <a:buAutoNum type="arabicPeriod"/>
            </a:pPr>
            <a:r>
              <a:rPr lang="en-US" sz="1800" dirty="0">
                <a:solidFill>
                  <a:schemeClr val="tx1"/>
                </a:solidFill>
              </a:rPr>
              <a:t>Always conduct an Oxygen Deficiency Hazard analysis when using cryogenic fluids or inert gases no matter how small the quantity involved.</a:t>
            </a:r>
          </a:p>
          <a:p>
            <a:pPr marL="457200" lvl="0" indent="-457200">
              <a:lnSpc>
                <a:spcPct val="90000"/>
              </a:lnSpc>
              <a:buFont typeface="+mj-lt"/>
              <a:buAutoNum type="arabicPeriod"/>
            </a:pPr>
            <a:r>
              <a:rPr lang="en-US" sz="1800" dirty="0">
                <a:solidFill>
                  <a:schemeClr val="tx1"/>
                </a:solidFill>
              </a:rPr>
              <a:t>Always take into account the volume expansion and subsequent pressure rise associated with cryogenic fluids. Design in appropriate pressure relief systems </a:t>
            </a:r>
          </a:p>
          <a:p>
            <a:pPr marL="457200" lvl="0" indent="-457200">
              <a:lnSpc>
                <a:spcPct val="90000"/>
              </a:lnSpc>
              <a:buFont typeface="+mj-lt"/>
              <a:buAutoNum type="arabicPeriod"/>
            </a:pPr>
            <a:r>
              <a:rPr lang="en-US" sz="1800" dirty="0">
                <a:solidFill>
                  <a:schemeClr val="tx1"/>
                </a:solidFill>
              </a:rPr>
              <a:t>Always wear appropriate personal protection equipment, including eye protection, when handling cryogenic fluids no matter how small the amount </a:t>
            </a:r>
          </a:p>
          <a:p>
            <a:pPr marL="457200" lvl="0" indent="-457200">
              <a:lnSpc>
                <a:spcPct val="90000"/>
              </a:lnSpc>
              <a:buFont typeface="+mj-lt"/>
              <a:buAutoNum type="arabicPeriod"/>
            </a:pPr>
            <a:r>
              <a:rPr lang="en-US" sz="1800" dirty="0">
                <a:solidFill>
                  <a:schemeClr val="tx1"/>
                </a:solidFill>
              </a:rPr>
              <a:t>Ensure that relief valves and vent lines do not direct the flow of cold gas towards people or towards materials not designed for cryogenic temperature use.</a:t>
            </a:r>
          </a:p>
          <a:p>
            <a:pPr marL="457200" lvl="0" indent="-457200">
              <a:lnSpc>
                <a:spcPct val="90000"/>
              </a:lnSpc>
              <a:buFont typeface="+mj-lt"/>
              <a:buAutoNum type="arabicPeriod"/>
            </a:pPr>
            <a:r>
              <a:rPr lang="en-US" sz="1800" dirty="0">
                <a:solidFill>
                  <a:schemeClr val="tx1"/>
                </a:solidFill>
              </a:rPr>
              <a:t>Take into account the flammability hazards associated with Hydrogen, LNG and other hydrocarbons.</a:t>
            </a:r>
          </a:p>
          <a:p>
            <a:pPr marL="457200" indent="-457200">
              <a:lnSpc>
                <a:spcPct val="90000"/>
              </a:lnSpc>
              <a:buFont typeface="+mj-lt"/>
              <a:buAutoNum type="arabicPeriod"/>
            </a:pPr>
            <a:r>
              <a:rPr lang="en-US" sz="1800" dirty="0">
                <a:solidFill>
                  <a:schemeClr val="tx1"/>
                </a:solidFill>
              </a:rPr>
              <a:t>Take into account the unique hazards associated with oxygen </a:t>
            </a:r>
          </a:p>
          <a:p>
            <a:pPr marL="457200" lvl="0" indent="-457200">
              <a:buFont typeface="+mj-lt"/>
              <a:buAutoNum type="arabicPeriod"/>
            </a:pPr>
            <a:endParaRPr lang="en-US" dirty="0">
              <a:solidFill>
                <a:schemeClr val="tx1"/>
              </a:solidFill>
            </a:endParaRPr>
          </a:p>
        </p:txBody>
      </p:sp>
      <p:sp>
        <p:nvSpPr>
          <p:cNvPr id="4" name="Date Placeholder 3"/>
          <p:cNvSpPr>
            <a:spLocks noGrp="1"/>
          </p:cNvSpPr>
          <p:nvPr>
            <p:ph type="dt" sz="half" idx="10"/>
          </p:nvPr>
        </p:nvSpPr>
        <p:spPr/>
        <p:txBody>
          <a:bodyPr/>
          <a:lstStyle/>
          <a:p>
            <a:r>
              <a:rPr lang="sv-SE">
                <a:latin typeface="Calibri"/>
              </a:rPr>
              <a:t>Winter 2025</a:t>
            </a:r>
          </a:p>
        </p:txBody>
      </p:sp>
      <p:sp>
        <p:nvSpPr>
          <p:cNvPr id="5" name="Footer Placeholder 4"/>
          <p:cNvSpPr>
            <a:spLocks noGrp="1"/>
          </p:cNvSpPr>
          <p:nvPr>
            <p:ph type="ftr" sz="quarter" idx="11"/>
          </p:nvPr>
        </p:nvSpPr>
        <p:spPr/>
        <p:txBody>
          <a:bodyPr/>
          <a:lstStyle/>
          <a:p>
            <a:r>
              <a:rPr lang="sv-SE">
                <a:latin typeface="Calibri"/>
              </a:rPr>
              <a:t>Cryogenic Safety J.G. Weisend II</a:t>
            </a:r>
            <a:endParaRPr lang="sv-SE" dirty="0">
              <a:latin typeface="Calibri"/>
            </a:endParaRPr>
          </a:p>
        </p:txBody>
      </p:sp>
      <p:sp>
        <p:nvSpPr>
          <p:cNvPr id="6" name="Slide Number Placeholder 5">
            <a:extLst>
              <a:ext uri="{FF2B5EF4-FFF2-40B4-BE49-F238E27FC236}">
                <a16:creationId xmlns:a16="http://schemas.microsoft.com/office/drawing/2014/main" id="{599032C1-742C-CD4C-9C92-B4AA812A8E32}"/>
              </a:ext>
            </a:extLst>
          </p:cNvPr>
          <p:cNvSpPr>
            <a:spLocks noGrp="1"/>
          </p:cNvSpPr>
          <p:nvPr>
            <p:ph type="sldNum" sz="quarter" idx="12"/>
          </p:nvPr>
        </p:nvSpPr>
        <p:spPr/>
        <p:txBody>
          <a:bodyPr/>
          <a:lstStyle/>
          <a:p>
            <a:fld id="{038C62C7-F79B-CD4A-A5DF-5683BBEC4A65}" type="slidenum">
              <a:rPr lang="sv-SE" smtClean="0"/>
              <a:t>26</a:t>
            </a:fld>
            <a:endParaRPr lang="sv-SE"/>
          </a:p>
        </p:txBody>
      </p:sp>
    </p:spTree>
    <p:extLst>
      <p:ext uri="{BB962C8B-B14F-4D97-AF65-F5344CB8AC3E}">
        <p14:creationId xmlns:p14="http://schemas.microsoft.com/office/powerpoint/2010/main" val="2655009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923" y="8356"/>
            <a:ext cx="6067426" cy="1441531"/>
          </a:xfrm>
        </p:spPr>
        <p:txBody>
          <a:bodyPr/>
          <a:lstStyle/>
          <a:p>
            <a:pPr algn="ctr"/>
            <a:r>
              <a:rPr lang="en-US" dirty="0"/>
              <a:t>Summary - Best Practices</a:t>
            </a:r>
          </a:p>
        </p:txBody>
      </p:sp>
      <p:sp>
        <p:nvSpPr>
          <p:cNvPr id="3" name="Content Placeholder 2"/>
          <p:cNvSpPr>
            <a:spLocks noGrp="1"/>
          </p:cNvSpPr>
          <p:nvPr>
            <p:ph idx="1"/>
          </p:nvPr>
        </p:nvSpPr>
        <p:spPr>
          <a:xfrm>
            <a:off x="217242" y="1597291"/>
            <a:ext cx="8823359" cy="4038981"/>
          </a:xfrm>
        </p:spPr>
        <p:txBody>
          <a:bodyPr/>
          <a:lstStyle/>
          <a:p>
            <a:pPr marL="457200" lvl="0" indent="-457200">
              <a:lnSpc>
                <a:spcPct val="80000"/>
              </a:lnSpc>
              <a:buFont typeface="+mj-lt"/>
              <a:buAutoNum type="arabicPeriod" startAt="8"/>
            </a:pPr>
            <a:r>
              <a:rPr lang="en-US" dirty="0">
                <a:solidFill>
                  <a:schemeClr val="tx1"/>
                </a:solidFill>
              </a:rPr>
              <a:t>Insulate lines and cold surfaces so that air does not condense on them. If this is not possible, install drip trays or other approaches to safely manage the resultant oxygen rich condensate.</a:t>
            </a:r>
          </a:p>
          <a:p>
            <a:pPr marL="457200" lvl="0" indent="-457200">
              <a:lnSpc>
                <a:spcPct val="80000"/>
              </a:lnSpc>
              <a:buFont typeface="+mj-lt"/>
              <a:buAutoNum type="arabicPeriod" startAt="8"/>
            </a:pPr>
            <a:r>
              <a:rPr lang="en-US" dirty="0">
                <a:solidFill>
                  <a:schemeClr val="tx1"/>
                </a:solidFill>
              </a:rPr>
              <a:t>Design for the significant thermal contraction that occurs upon cooling many materials down to cryogenic temperatures</a:t>
            </a:r>
            <a:r>
              <a:rPr lang="en-US" dirty="0"/>
              <a:t>.</a:t>
            </a:r>
          </a:p>
          <a:p>
            <a:pPr marL="457200" lvl="0" indent="-457200">
              <a:lnSpc>
                <a:spcPct val="80000"/>
              </a:lnSpc>
              <a:buFont typeface="+mj-lt"/>
              <a:buAutoNum type="arabicPeriod" startAt="8"/>
            </a:pPr>
            <a:r>
              <a:rPr lang="en-US" dirty="0">
                <a:solidFill>
                  <a:srgbClr val="000000"/>
                </a:solidFill>
              </a:rPr>
              <a:t>Be aware of and plan for the relative densities of gases used in cryogenics and their relationship to the density of air. Take into account the possibility that vented gases or spilled fluids may not warm up to 300 K immediately.</a:t>
            </a:r>
          </a:p>
          <a:p>
            <a:pPr marL="457200" lvl="0" indent="-457200">
              <a:lnSpc>
                <a:spcPct val="80000"/>
              </a:lnSpc>
              <a:buFont typeface="+mj-lt"/>
              <a:buAutoNum type="arabicPeriod" startAt="8"/>
            </a:pPr>
            <a:r>
              <a:rPr lang="en-US" dirty="0">
                <a:solidFill>
                  <a:srgbClr val="000000"/>
                </a:solidFill>
              </a:rPr>
              <a:t>Ensure that cryogenic systems are depressurized before carrying out activities such as: pulling of bayonets and U-tubes, opening valves, flanges or container lids and connecting or disconnecting piping or hoses</a:t>
            </a:r>
          </a:p>
          <a:p>
            <a:pPr marL="457200" lvl="0" indent="-457200">
              <a:lnSpc>
                <a:spcPct val="80000"/>
              </a:lnSpc>
              <a:buFont typeface="+mj-lt"/>
              <a:buAutoNum type="arabicPeriod" startAt="8"/>
            </a:pPr>
            <a:r>
              <a:rPr lang="en-US" dirty="0">
                <a:solidFill>
                  <a:srgbClr val="000000"/>
                </a:solidFill>
              </a:rPr>
              <a:t>Only use approved containers for storage and transport of cryogenic liquids and cold gases. </a:t>
            </a:r>
          </a:p>
          <a:p>
            <a:pPr marL="457200" lvl="0" indent="-457200">
              <a:lnSpc>
                <a:spcPct val="80000"/>
              </a:lnSpc>
              <a:buFont typeface="+mj-lt"/>
              <a:buAutoNum type="arabicPeriod" startAt="8"/>
            </a:pPr>
            <a:r>
              <a:rPr lang="en-US" dirty="0">
                <a:solidFill>
                  <a:srgbClr val="000000"/>
                </a:solidFill>
              </a:rPr>
              <a:t>Never defeat or bypass pressure relief systems</a:t>
            </a:r>
          </a:p>
          <a:p>
            <a:pPr marL="342900" indent="-342900">
              <a:lnSpc>
                <a:spcPct val="80000"/>
              </a:lnSpc>
              <a:buFont typeface="Arial"/>
              <a:buChar char="•"/>
            </a:pPr>
            <a:endParaRPr lang="en-US" dirty="0">
              <a:solidFill>
                <a:srgbClr val="000000"/>
              </a:solidFill>
            </a:endParaRPr>
          </a:p>
        </p:txBody>
      </p:sp>
      <p:sp>
        <p:nvSpPr>
          <p:cNvPr id="4" name="Date Placeholder 3"/>
          <p:cNvSpPr>
            <a:spLocks noGrp="1"/>
          </p:cNvSpPr>
          <p:nvPr>
            <p:ph type="dt" sz="half" idx="10"/>
          </p:nvPr>
        </p:nvSpPr>
        <p:spPr/>
        <p:txBody>
          <a:bodyPr/>
          <a:lstStyle/>
          <a:p>
            <a:r>
              <a:rPr lang="sv-SE">
                <a:latin typeface="Calibri"/>
              </a:rPr>
              <a:t>Winter 2025</a:t>
            </a:r>
            <a:endParaRPr lang="sv-SE" dirty="0">
              <a:latin typeface="Calibri"/>
            </a:endParaRPr>
          </a:p>
        </p:txBody>
      </p:sp>
      <p:sp>
        <p:nvSpPr>
          <p:cNvPr id="5" name="Footer Placeholder 4"/>
          <p:cNvSpPr>
            <a:spLocks noGrp="1"/>
          </p:cNvSpPr>
          <p:nvPr>
            <p:ph type="ftr" sz="quarter" idx="11"/>
          </p:nvPr>
        </p:nvSpPr>
        <p:spPr/>
        <p:txBody>
          <a:bodyPr/>
          <a:lstStyle/>
          <a:p>
            <a:r>
              <a:rPr lang="sv-SE">
                <a:latin typeface="Calibri"/>
              </a:rPr>
              <a:t>Cryogenic Safety J.G. Weisend II</a:t>
            </a:r>
            <a:endParaRPr lang="sv-SE" dirty="0">
              <a:latin typeface="Calibri"/>
            </a:endParaRPr>
          </a:p>
        </p:txBody>
      </p:sp>
      <p:sp>
        <p:nvSpPr>
          <p:cNvPr id="6" name="Slide Number Placeholder 5">
            <a:extLst>
              <a:ext uri="{FF2B5EF4-FFF2-40B4-BE49-F238E27FC236}">
                <a16:creationId xmlns:a16="http://schemas.microsoft.com/office/drawing/2014/main" id="{E6BE7EA8-6AF5-3C4B-B303-54ACE599DEA1}"/>
              </a:ext>
            </a:extLst>
          </p:cNvPr>
          <p:cNvSpPr>
            <a:spLocks noGrp="1"/>
          </p:cNvSpPr>
          <p:nvPr>
            <p:ph type="sldNum" sz="quarter" idx="12"/>
          </p:nvPr>
        </p:nvSpPr>
        <p:spPr/>
        <p:txBody>
          <a:bodyPr/>
          <a:lstStyle/>
          <a:p>
            <a:fld id="{038C62C7-F79B-CD4A-A5DF-5683BBEC4A65}" type="slidenum">
              <a:rPr lang="sv-SE" smtClean="0"/>
              <a:t>27</a:t>
            </a:fld>
            <a:endParaRPr lang="sv-SE"/>
          </a:p>
        </p:txBody>
      </p:sp>
    </p:spTree>
    <p:extLst>
      <p:ext uri="{BB962C8B-B14F-4D97-AF65-F5344CB8AC3E}">
        <p14:creationId xmlns:p14="http://schemas.microsoft.com/office/powerpoint/2010/main" val="3831053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32" y="0"/>
            <a:ext cx="6067426" cy="1441531"/>
          </a:xfrm>
        </p:spPr>
        <p:txBody>
          <a:bodyPr/>
          <a:lstStyle/>
          <a:p>
            <a:r>
              <a:rPr lang="en-US" dirty="0"/>
              <a:t>Irradiation of LN</a:t>
            </a:r>
            <a:r>
              <a:rPr lang="en-US" baseline="-25000" dirty="0"/>
              <a:t>2</a:t>
            </a:r>
            <a:r>
              <a:rPr lang="en-US" dirty="0"/>
              <a:t> Hazards</a:t>
            </a:r>
            <a:br>
              <a:rPr lang="en-US" dirty="0"/>
            </a:br>
            <a:r>
              <a:rPr lang="en-US" dirty="0"/>
              <a:t> References</a:t>
            </a:r>
          </a:p>
        </p:txBody>
      </p:sp>
      <p:sp>
        <p:nvSpPr>
          <p:cNvPr id="3" name="Content Placeholder 2"/>
          <p:cNvSpPr>
            <a:spLocks noGrp="1"/>
          </p:cNvSpPr>
          <p:nvPr>
            <p:ph idx="1"/>
          </p:nvPr>
        </p:nvSpPr>
        <p:spPr>
          <a:xfrm>
            <a:off x="569993" y="1964945"/>
            <a:ext cx="8116807" cy="4038981"/>
          </a:xfrm>
        </p:spPr>
        <p:txBody>
          <a:bodyPr/>
          <a:lstStyle/>
          <a:p>
            <a:pPr lvl="0"/>
            <a:r>
              <a:rPr lang="en-US" dirty="0">
                <a:solidFill>
                  <a:schemeClr val="tx1"/>
                </a:solidFill>
              </a:rPr>
              <a:t>G. W. Chen, R. G. </a:t>
            </a:r>
            <a:r>
              <a:rPr lang="en-US" dirty="0" err="1">
                <a:solidFill>
                  <a:schemeClr val="tx1"/>
                </a:solidFill>
              </a:rPr>
              <a:t>Struss</a:t>
            </a:r>
            <a:r>
              <a:rPr lang="en-US" dirty="0">
                <a:solidFill>
                  <a:schemeClr val="tx1"/>
                </a:solidFill>
              </a:rPr>
              <a:t>, “On the Cause of Explosions in Reactor Cryostats for Liquid Nitrogen”, </a:t>
            </a:r>
            <a:r>
              <a:rPr lang="en-US" i="1" dirty="0">
                <a:solidFill>
                  <a:schemeClr val="tx1"/>
                </a:solidFill>
              </a:rPr>
              <a:t>Cryogenics</a:t>
            </a:r>
            <a:r>
              <a:rPr lang="en-US" dirty="0">
                <a:solidFill>
                  <a:schemeClr val="tx1"/>
                </a:solidFill>
              </a:rPr>
              <a:t>, April 1969</a:t>
            </a:r>
          </a:p>
          <a:p>
            <a:r>
              <a:rPr lang="en-US" dirty="0">
                <a:solidFill>
                  <a:schemeClr val="tx1"/>
                </a:solidFill>
              </a:rPr>
              <a:t>“Explosion Risk in Liquid Nitrogen” ATLAS AOS No 12, CERN (2013). </a:t>
            </a:r>
          </a:p>
        </p:txBody>
      </p:sp>
      <p:sp>
        <p:nvSpPr>
          <p:cNvPr id="4" name="Date Placeholder 3"/>
          <p:cNvSpPr>
            <a:spLocks noGrp="1"/>
          </p:cNvSpPr>
          <p:nvPr>
            <p:ph type="dt" sz="half" idx="10"/>
          </p:nvPr>
        </p:nvSpPr>
        <p:spPr/>
        <p:txBody>
          <a:bodyPr/>
          <a:lstStyle/>
          <a:p>
            <a:r>
              <a:rPr lang="sv-SE"/>
              <a:t>Winter 2025</a:t>
            </a:r>
          </a:p>
        </p:txBody>
      </p:sp>
      <p:sp>
        <p:nvSpPr>
          <p:cNvPr id="5" name="Footer Placeholder 4"/>
          <p:cNvSpPr>
            <a:spLocks noGrp="1"/>
          </p:cNvSpPr>
          <p:nvPr>
            <p:ph type="ftr" sz="quarter" idx="11"/>
          </p:nvPr>
        </p:nvSpPr>
        <p:spPr/>
        <p:txBody>
          <a:bodyPr/>
          <a:lstStyle/>
          <a:p>
            <a:r>
              <a:rPr lang="sv-SE"/>
              <a:t>Cryogenic Safety J.G. Weisend II</a:t>
            </a:r>
            <a:endParaRPr lang="sv-SE" dirty="0"/>
          </a:p>
        </p:txBody>
      </p:sp>
      <p:sp>
        <p:nvSpPr>
          <p:cNvPr id="6" name="Slide Number Placeholder 5">
            <a:extLst>
              <a:ext uri="{FF2B5EF4-FFF2-40B4-BE49-F238E27FC236}">
                <a16:creationId xmlns:a16="http://schemas.microsoft.com/office/drawing/2014/main" id="{3D1A141F-6D64-1F4E-8D52-63F2F05E2712}"/>
              </a:ext>
            </a:extLst>
          </p:cNvPr>
          <p:cNvSpPr>
            <a:spLocks noGrp="1"/>
          </p:cNvSpPr>
          <p:nvPr>
            <p:ph type="sldNum" sz="quarter" idx="12"/>
          </p:nvPr>
        </p:nvSpPr>
        <p:spPr/>
        <p:txBody>
          <a:bodyPr/>
          <a:lstStyle/>
          <a:p>
            <a:fld id="{038C62C7-F79B-CD4A-A5DF-5683BBEC4A65}" type="slidenum">
              <a:rPr lang="sv-SE" smtClean="0"/>
              <a:t>28</a:t>
            </a:fld>
            <a:endParaRPr lang="sv-SE"/>
          </a:p>
        </p:txBody>
      </p:sp>
    </p:spTree>
    <p:extLst>
      <p:ext uri="{BB962C8B-B14F-4D97-AF65-F5344CB8AC3E}">
        <p14:creationId xmlns:p14="http://schemas.microsoft.com/office/powerpoint/2010/main" val="3519760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dirty="0"/>
              <a:t>Oxygen Deficiency Hazards</a:t>
            </a:r>
            <a:endParaRPr lang="en-GB" noProof="0" dirty="0"/>
          </a:p>
        </p:txBody>
      </p:sp>
      <p:sp>
        <p:nvSpPr>
          <p:cNvPr id="7" name="Date Placeholder 6">
            <a:extLst>
              <a:ext uri="{FF2B5EF4-FFF2-40B4-BE49-F238E27FC236}">
                <a16:creationId xmlns:a16="http://schemas.microsoft.com/office/drawing/2014/main" id="{21754987-5687-5E46-A91B-25DF7C9B5452}"/>
              </a:ext>
            </a:extLst>
          </p:cNvPr>
          <p:cNvSpPr>
            <a:spLocks noGrp="1"/>
          </p:cNvSpPr>
          <p:nvPr>
            <p:ph type="dt" sz="half" idx="10"/>
          </p:nvPr>
        </p:nvSpPr>
        <p:spPr/>
        <p:txBody>
          <a:bodyPr/>
          <a:lstStyle/>
          <a:p>
            <a:r>
              <a:rPr lang="sv-SE"/>
              <a:t>Winter 2025</a:t>
            </a:r>
            <a:endParaRPr lang="sv-SE" dirty="0"/>
          </a:p>
        </p:txBody>
      </p:sp>
      <p:sp>
        <p:nvSpPr>
          <p:cNvPr id="8" name="Footer Placeholder 7">
            <a:extLst>
              <a:ext uri="{FF2B5EF4-FFF2-40B4-BE49-F238E27FC236}">
                <a16:creationId xmlns:a16="http://schemas.microsoft.com/office/drawing/2014/main" id="{6E85B6A1-DE42-E14B-A78D-E4B43D0144B4}"/>
              </a:ext>
            </a:extLst>
          </p:cNvPr>
          <p:cNvSpPr>
            <a:spLocks noGrp="1"/>
          </p:cNvSpPr>
          <p:nvPr>
            <p:ph type="ftr" sz="quarter" idx="11"/>
          </p:nvPr>
        </p:nvSpPr>
        <p:spPr/>
        <p:txBody>
          <a:bodyPr/>
          <a:lstStyle/>
          <a:p>
            <a:r>
              <a:rPr lang="de-DE"/>
              <a:t>Cryogenic Safety J.G. Weisend II</a:t>
            </a:r>
            <a:endParaRPr lang="sv-SE" dirty="0"/>
          </a:p>
        </p:txBody>
      </p:sp>
      <p:sp>
        <p:nvSpPr>
          <p:cNvPr id="3" name="Slide Number Placeholder 2">
            <a:extLst>
              <a:ext uri="{FF2B5EF4-FFF2-40B4-BE49-F238E27FC236}">
                <a16:creationId xmlns:a16="http://schemas.microsoft.com/office/drawing/2014/main" id="{33E4B8CA-CBFE-A449-87FE-0AC33D986DC0}"/>
              </a:ext>
            </a:extLst>
          </p:cNvPr>
          <p:cNvSpPr>
            <a:spLocks noGrp="1"/>
          </p:cNvSpPr>
          <p:nvPr>
            <p:ph type="sldNum" sz="quarter" idx="12"/>
          </p:nvPr>
        </p:nvSpPr>
        <p:spPr/>
        <p:txBody>
          <a:bodyPr/>
          <a:lstStyle/>
          <a:p>
            <a:fld id="{551115BC-487E-4422-894C-CB7CD3E79223}" type="slidenum">
              <a:rPr lang="sv-SE" smtClean="0"/>
              <a:t>29</a:t>
            </a:fld>
            <a:endParaRPr lang="sv-SE" dirty="0"/>
          </a:p>
        </p:txBody>
      </p:sp>
    </p:spTree>
    <p:extLst>
      <p:ext uri="{BB962C8B-B14F-4D97-AF65-F5344CB8AC3E}">
        <p14:creationId xmlns:p14="http://schemas.microsoft.com/office/powerpoint/2010/main" val="306363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913" y="0"/>
            <a:ext cx="6067426" cy="1441531"/>
          </a:xfrm>
        </p:spPr>
        <p:txBody>
          <a:bodyPr/>
          <a:lstStyle/>
          <a:p>
            <a:pPr algn="ctr"/>
            <a:r>
              <a:rPr lang="en-US" dirty="0">
                <a:ea typeface="ＭＳ Ｐゴシック" charset="0"/>
                <a:cs typeface="ＭＳ Ｐゴシック" charset="0"/>
              </a:rPr>
              <a:t>Cryogenic Hazards </a:t>
            </a:r>
            <a:br>
              <a:rPr lang="en-US" dirty="0">
                <a:ea typeface="ＭＳ Ｐゴシック" charset="0"/>
                <a:cs typeface="ＭＳ Ｐゴシック" charset="0"/>
              </a:rPr>
            </a:br>
            <a:r>
              <a:rPr lang="en-US" dirty="0">
                <a:ea typeface="ＭＳ Ｐゴシック" charset="0"/>
                <a:cs typeface="ＭＳ Ｐゴシック" charset="0"/>
              </a:rPr>
              <a:t>are Manageable</a:t>
            </a:r>
            <a:endParaRPr lang="en-US" dirty="0"/>
          </a:p>
        </p:txBody>
      </p:sp>
      <p:sp>
        <p:nvSpPr>
          <p:cNvPr id="3" name="Content Placeholder 2"/>
          <p:cNvSpPr>
            <a:spLocks noGrp="1"/>
          </p:cNvSpPr>
          <p:nvPr>
            <p:ph idx="1"/>
          </p:nvPr>
        </p:nvSpPr>
        <p:spPr>
          <a:xfrm>
            <a:off x="579322" y="1628144"/>
            <a:ext cx="8241853" cy="4306901"/>
          </a:xfrm>
        </p:spPr>
        <p:txBody>
          <a:bodyPr/>
          <a:lstStyle/>
          <a:p>
            <a:pPr marL="457200" indent="-457200">
              <a:lnSpc>
                <a:spcPct val="70000"/>
              </a:lnSpc>
              <a:buFont typeface="Arial"/>
              <a:buChar char="•"/>
            </a:pPr>
            <a:r>
              <a:rPr lang="en-US" sz="2400" dirty="0">
                <a:solidFill>
                  <a:srgbClr val="000000"/>
                </a:solidFill>
                <a:ea typeface="ＭＳ Ｐゴシック" charset="0"/>
                <a:cs typeface="ＭＳ Ｐゴシック" charset="0"/>
              </a:rPr>
              <a:t>Always conduct a safety analysis of a cryogenic system - no matter how small the system</a:t>
            </a:r>
          </a:p>
          <a:p>
            <a:pPr marL="457200" indent="-457200">
              <a:lnSpc>
                <a:spcPct val="70000"/>
              </a:lnSpc>
              <a:buFont typeface="Arial"/>
              <a:buChar char="•"/>
            </a:pPr>
            <a:r>
              <a:rPr lang="en-US" sz="2400" dirty="0">
                <a:solidFill>
                  <a:srgbClr val="000000"/>
                </a:solidFill>
                <a:ea typeface="ＭＳ Ｐゴシック" charset="0"/>
                <a:cs typeface="ＭＳ Ｐゴシック" charset="0"/>
              </a:rPr>
              <a:t>Consider safety from the beginning of the design</a:t>
            </a:r>
          </a:p>
          <a:p>
            <a:pPr marL="914400" lvl="1" indent="-457200">
              <a:lnSpc>
                <a:spcPct val="70000"/>
              </a:lnSpc>
              <a:buFont typeface="Arial"/>
              <a:buChar char="•"/>
            </a:pPr>
            <a:r>
              <a:rPr lang="en-US" dirty="0">
                <a:solidFill>
                  <a:srgbClr val="000000"/>
                </a:solidFill>
                <a:ea typeface="ＭＳ Ｐゴシック" charset="0"/>
              </a:rPr>
              <a:t>Retrofitting can be very expensive</a:t>
            </a:r>
          </a:p>
          <a:p>
            <a:pPr marL="914400" lvl="1" indent="-457200">
              <a:lnSpc>
                <a:spcPct val="70000"/>
              </a:lnSpc>
              <a:buFont typeface="Arial"/>
              <a:buChar char="•"/>
            </a:pPr>
            <a:r>
              <a:rPr lang="en-US" dirty="0">
                <a:solidFill>
                  <a:srgbClr val="000000"/>
                </a:solidFill>
                <a:ea typeface="ＭＳ Ｐゴシック" charset="0"/>
                <a:cs typeface="ＭＳ Ｐゴシック" charset="0"/>
              </a:rPr>
              <a:t>Consider both normal and all possible abnormal operating conditions</a:t>
            </a:r>
          </a:p>
          <a:p>
            <a:pPr marL="914400" lvl="1" indent="-457200">
              <a:lnSpc>
                <a:spcPct val="70000"/>
              </a:lnSpc>
              <a:buFont typeface="Arial"/>
              <a:buChar char="•"/>
            </a:pPr>
            <a:r>
              <a:rPr lang="en-US" dirty="0">
                <a:solidFill>
                  <a:srgbClr val="000000"/>
                </a:solidFill>
                <a:ea typeface="ＭＳ Ｐゴシック" charset="0"/>
              </a:rPr>
              <a:t>Ask </a:t>
            </a:r>
            <a:r>
              <a:rPr lang="ja-JP" altLang="en-US" dirty="0">
                <a:solidFill>
                  <a:srgbClr val="000000"/>
                </a:solidFill>
                <a:ea typeface="ＭＳ Ｐゴシック" charset="0"/>
              </a:rPr>
              <a:t>“</a:t>
            </a:r>
            <a:r>
              <a:rPr lang="en-US" dirty="0">
                <a:solidFill>
                  <a:srgbClr val="000000"/>
                </a:solidFill>
                <a:ea typeface="ＭＳ Ｐゴシック" charset="0"/>
              </a:rPr>
              <a:t>what if </a:t>
            </a:r>
            <a:r>
              <a:rPr lang="ja-JP" altLang="en-US" dirty="0">
                <a:solidFill>
                  <a:srgbClr val="000000"/>
                </a:solidFill>
                <a:ea typeface="ＭＳ Ｐゴシック" charset="0"/>
              </a:rPr>
              <a:t>“</a:t>
            </a:r>
            <a:r>
              <a:rPr lang="en-US" dirty="0">
                <a:solidFill>
                  <a:srgbClr val="000000"/>
                </a:solidFill>
                <a:ea typeface="ＭＳ Ｐゴシック" charset="0"/>
              </a:rPr>
              <a:t> questions</a:t>
            </a:r>
          </a:p>
          <a:p>
            <a:pPr marL="457200" indent="-457200">
              <a:lnSpc>
                <a:spcPct val="70000"/>
              </a:lnSpc>
              <a:buFont typeface="Arial"/>
              <a:buChar char="•"/>
            </a:pPr>
            <a:r>
              <a:rPr lang="en-US" sz="2400" dirty="0">
                <a:solidFill>
                  <a:srgbClr val="000000"/>
                </a:solidFill>
                <a:ea typeface="ＭＳ Ｐゴシック" charset="0"/>
                <a:cs typeface="ＭＳ Ｐゴシック" charset="0"/>
              </a:rPr>
              <a:t>Have safety calculations and designs reviewed either internally or externally</a:t>
            </a:r>
          </a:p>
          <a:p>
            <a:pPr marL="457200" indent="-457200">
              <a:lnSpc>
                <a:spcPct val="70000"/>
              </a:lnSpc>
              <a:buFont typeface="Arial"/>
              <a:buChar char="•"/>
            </a:pPr>
            <a:r>
              <a:rPr lang="en-US" sz="2400" dirty="0">
                <a:solidFill>
                  <a:srgbClr val="000000"/>
                </a:solidFill>
                <a:ea typeface="ＭＳ Ｐゴシック" charset="0"/>
                <a:cs typeface="ＭＳ Ｐゴシック" charset="0"/>
              </a:rPr>
              <a:t>Build redundancy into safety systems – no single point failure should cause a hazard</a:t>
            </a:r>
          </a:p>
          <a:p>
            <a:pPr marL="457200" indent="-457200">
              <a:lnSpc>
                <a:spcPct val="70000"/>
              </a:lnSpc>
              <a:buFont typeface="Arial"/>
              <a:buChar char="•"/>
            </a:pPr>
            <a:r>
              <a:rPr lang="en-US" sz="2400" dirty="0">
                <a:solidFill>
                  <a:srgbClr val="000000"/>
                </a:solidFill>
                <a:ea typeface="ＭＳ Ｐゴシック" charset="0"/>
                <a:cs typeface="ＭＳ Ｐゴシック" charset="0"/>
              </a:rPr>
              <a:t>Ensure personnel are aware of hazards and properly trained</a:t>
            </a:r>
          </a:p>
          <a:p>
            <a:pPr marL="457200" indent="-457200">
              <a:lnSpc>
                <a:spcPct val="70000"/>
              </a:lnSpc>
              <a:buFont typeface="Arial"/>
              <a:buChar char="•"/>
            </a:pPr>
            <a:r>
              <a:rPr lang="en-US" sz="2400" dirty="0">
                <a:solidFill>
                  <a:srgbClr val="000000"/>
                </a:solidFill>
                <a:ea typeface="ＭＳ Ｐゴシック" charset="0"/>
                <a:cs typeface="ＭＳ Ｐゴシック" charset="0"/>
              </a:rPr>
              <a:t>Take advantage of previous work and outside resources - </a:t>
            </a:r>
            <a:r>
              <a:rPr lang="en-US" sz="2400" dirty="0">
                <a:solidFill>
                  <a:srgbClr val="000000"/>
                </a:solidFill>
                <a:ea typeface="ＭＳ Ｐゴシック" charset="0"/>
              </a:rPr>
              <a:t>Codes, Regulations, National Labs, CGA</a:t>
            </a:r>
          </a:p>
          <a:p>
            <a:endParaRPr lang="en-US" dirty="0"/>
          </a:p>
        </p:txBody>
      </p:sp>
      <p:sp>
        <p:nvSpPr>
          <p:cNvPr id="4" name="Date Placeholder 3"/>
          <p:cNvSpPr>
            <a:spLocks noGrp="1"/>
          </p:cNvSpPr>
          <p:nvPr>
            <p:ph type="dt" sz="half" idx="10"/>
          </p:nvPr>
        </p:nvSpPr>
        <p:spPr/>
        <p:txBody>
          <a:bodyPr/>
          <a:lstStyle/>
          <a:p>
            <a:r>
              <a:rPr lang="sv-SE"/>
              <a:t>Winter 2025</a:t>
            </a:r>
          </a:p>
        </p:txBody>
      </p:sp>
      <p:sp>
        <p:nvSpPr>
          <p:cNvPr id="5" name="Footer Placeholder 4"/>
          <p:cNvSpPr>
            <a:spLocks noGrp="1"/>
          </p:cNvSpPr>
          <p:nvPr>
            <p:ph type="ftr" sz="quarter" idx="11"/>
          </p:nvPr>
        </p:nvSpPr>
        <p:spPr>
          <a:xfrm>
            <a:off x="2749760" y="6356350"/>
            <a:ext cx="3270040" cy="365125"/>
          </a:xfrm>
        </p:spPr>
        <p:txBody>
          <a:bodyPr/>
          <a:lstStyle/>
          <a:p>
            <a:r>
              <a:rPr lang="sv-SE"/>
              <a:t>Cryogenic Safety J.G. Weisend II</a:t>
            </a:r>
            <a:endParaRPr lang="sv-SE" dirty="0"/>
          </a:p>
        </p:txBody>
      </p:sp>
      <p:sp>
        <p:nvSpPr>
          <p:cNvPr id="6" name="Slide Number Placeholder 5">
            <a:extLst>
              <a:ext uri="{FF2B5EF4-FFF2-40B4-BE49-F238E27FC236}">
                <a16:creationId xmlns:a16="http://schemas.microsoft.com/office/drawing/2014/main" id="{8089FA66-39C6-EE4A-A1CD-2B016B9395A0}"/>
              </a:ext>
            </a:extLst>
          </p:cNvPr>
          <p:cNvSpPr>
            <a:spLocks noGrp="1"/>
          </p:cNvSpPr>
          <p:nvPr>
            <p:ph type="sldNum" sz="quarter" idx="12"/>
          </p:nvPr>
        </p:nvSpPr>
        <p:spPr/>
        <p:txBody>
          <a:bodyPr/>
          <a:lstStyle/>
          <a:p>
            <a:fld id="{038C62C7-F79B-CD4A-A5DF-5683BBEC4A65}" type="slidenum">
              <a:rPr lang="sv-SE" smtClean="0"/>
              <a:t>3</a:t>
            </a:fld>
            <a:endParaRPr lang="sv-SE"/>
          </a:p>
        </p:txBody>
      </p:sp>
    </p:spTree>
    <p:extLst>
      <p:ext uri="{BB962C8B-B14F-4D97-AF65-F5344CB8AC3E}">
        <p14:creationId xmlns:p14="http://schemas.microsoft.com/office/powerpoint/2010/main" val="4214093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8432"/>
            <a:ext cx="4464496" cy="1143000"/>
          </a:xfrm>
        </p:spPr>
        <p:txBody>
          <a:bodyPr/>
          <a:lstStyle/>
          <a:p>
            <a:pPr algn="ctr"/>
            <a:r>
              <a:rPr lang="en-US" dirty="0"/>
              <a:t>Example Accident</a:t>
            </a:r>
          </a:p>
        </p:txBody>
      </p:sp>
      <p:sp>
        <p:nvSpPr>
          <p:cNvPr id="3" name="Content Placeholder 2"/>
          <p:cNvSpPr>
            <a:spLocks noGrp="1"/>
          </p:cNvSpPr>
          <p:nvPr>
            <p:ph idx="1"/>
          </p:nvPr>
        </p:nvSpPr>
        <p:spPr>
          <a:xfrm>
            <a:off x="294361" y="1469752"/>
            <a:ext cx="8507288" cy="5069160"/>
          </a:xfrm>
        </p:spPr>
        <p:txBody>
          <a:bodyPr>
            <a:normAutofit fontScale="92500"/>
          </a:bodyPr>
          <a:lstStyle/>
          <a:p>
            <a:pPr marL="0" indent="0">
              <a:buNone/>
            </a:pPr>
            <a:r>
              <a:rPr lang="en-US" dirty="0">
                <a:solidFill>
                  <a:schemeClr val="tx1"/>
                </a:solidFill>
              </a:rPr>
              <a:t>In March of 1981, three technicians working at the Kennedy Space Center entered a compartment in the aft section of the space shuttle Columbia that had been purged with gaseous nitrogen. Due to a combination of poor communication and inadequate procedures, the technicians were unaware of the presence of an oxygen deficient environment in the compartment. All three technicians collapsed immediately. Two other workers entering the compartment in an attempt to rescue the first three also collapsed. Two of the three initial technicians died and one of the collapsed rescuers died several years later due to complications from the accident </a:t>
            </a:r>
          </a:p>
          <a:p>
            <a:pPr marL="0" indent="0">
              <a:buNone/>
            </a:pPr>
            <a:r>
              <a:rPr lang="en-US" dirty="0">
                <a:solidFill>
                  <a:schemeClr val="tx1"/>
                </a:solidFill>
              </a:rPr>
              <a:t>This illustrates several typical features of ODH accidents:</a:t>
            </a:r>
          </a:p>
          <a:p>
            <a:r>
              <a:rPr lang="en-US" dirty="0">
                <a:solidFill>
                  <a:schemeClr val="tx1"/>
                </a:solidFill>
              </a:rPr>
              <a:t>Rapidity of event</a:t>
            </a:r>
          </a:p>
          <a:p>
            <a:r>
              <a:rPr lang="en-US" dirty="0">
                <a:solidFill>
                  <a:schemeClr val="tx1"/>
                </a:solidFill>
              </a:rPr>
              <a:t>Presence of fatalities</a:t>
            </a:r>
          </a:p>
          <a:p>
            <a:r>
              <a:rPr lang="en-US" dirty="0">
                <a:solidFill>
                  <a:schemeClr val="tx1"/>
                </a:solidFill>
              </a:rPr>
              <a:t>Multiple fatalities</a:t>
            </a:r>
          </a:p>
          <a:p>
            <a:r>
              <a:rPr lang="en-US" dirty="0">
                <a:solidFill>
                  <a:schemeClr val="tx1"/>
                </a:solidFill>
              </a:rPr>
              <a:t>Impact on would be rescuers</a:t>
            </a:r>
          </a:p>
        </p:txBody>
      </p:sp>
      <p:sp>
        <p:nvSpPr>
          <p:cNvPr id="5" name="Date Placeholder 4"/>
          <p:cNvSpPr>
            <a:spLocks noGrp="1"/>
          </p:cNvSpPr>
          <p:nvPr>
            <p:ph type="dt" sz="half" idx="10"/>
          </p:nvPr>
        </p:nvSpPr>
        <p:spPr/>
        <p:txBody>
          <a:bodyPr/>
          <a:lstStyle/>
          <a:p>
            <a:r>
              <a:rPr lang="sv-SE"/>
              <a:t>Winter 2025</a:t>
            </a:r>
            <a:endParaRPr lang="sv-SE" dirty="0"/>
          </a:p>
        </p:txBody>
      </p:sp>
      <p:sp>
        <p:nvSpPr>
          <p:cNvPr id="6" name="Footer Placeholder 5"/>
          <p:cNvSpPr>
            <a:spLocks noGrp="1"/>
          </p:cNvSpPr>
          <p:nvPr>
            <p:ph type="ftr" sz="quarter" idx="11"/>
          </p:nvPr>
        </p:nvSpPr>
        <p:spPr>
          <a:xfrm>
            <a:off x="3124200" y="6356350"/>
            <a:ext cx="3320008" cy="365125"/>
          </a:xfrm>
        </p:spPr>
        <p:txBody>
          <a:bodyPr/>
          <a:lstStyle/>
          <a:p>
            <a:r>
              <a:rPr lang="de-DE"/>
              <a:t>Cryogenic Safety J.G. Weisend II</a:t>
            </a:r>
            <a:endParaRPr lang="sv-SE" dirty="0"/>
          </a:p>
        </p:txBody>
      </p:sp>
      <p:sp>
        <p:nvSpPr>
          <p:cNvPr id="4" name="Slide Number Placeholder 3">
            <a:extLst>
              <a:ext uri="{FF2B5EF4-FFF2-40B4-BE49-F238E27FC236}">
                <a16:creationId xmlns:a16="http://schemas.microsoft.com/office/drawing/2014/main" id="{07AEE553-8B13-F442-BFDD-62CCC8DD75AE}"/>
              </a:ext>
            </a:extLst>
          </p:cNvPr>
          <p:cNvSpPr>
            <a:spLocks noGrp="1"/>
          </p:cNvSpPr>
          <p:nvPr>
            <p:ph type="sldNum" sz="quarter" idx="12"/>
          </p:nvPr>
        </p:nvSpPr>
        <p:spPr/>
        <p:txBody>
          <a:bodyPr/>
          <a:lstStyle/>
          <a:p>
            <a:fld id="{038C62C7-F79B-CD4A-A5DF-5683BBEC4A65}" type="slidenum">
              <a:rPr lang="sv-SE" smtClean="0"/>
              <a:t>30</a:t>
            </a:fld>
            <a:endParaRPr lang="sv-SE"/>
          </a:p>
        </p:txBody>
      </p:sp>
    </p:spTree>
    <p:extLst>
      <p:ext uri="{BB962C8B-B14F-4D97-AF65-F5344CB8AC3E}">
        <p14:creationId xmlns:p14="http://schemas.microsoft.com/office/powerpoint/2010/main" val="1043949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139136" cy="1143000"/>
          </a:xfrm>
        </p:spPr>
        <p:txBody>
          <a:bodyPr/>
          <a:lstStyle/>
          <a:p>
            <a:pPr algn="ctr"/>
            <a:r>
              <a:rPr lang="en-US" dirty="0"/>
              <a:t>What are </a:t>
            </a:r>
            <a:br>
              <a:rPr lang="en-US" dirty="0"/>
            </a:br>
            <a:r>
              <a:rPr lang="en-US" dirty="0"/>
              <a:t>Oxygen Deficiency Hazards?</a:t>
            </a:r>
          </a:p>
        </p:txBody>
      </p:sp>
      <p:sp>
        <p:nvSpPr>
          <p:cNvPr id="3" name="Content Placeholder 2"/>
          <p:cNvSpPr>
            <a:spLocks noGrp="1"/>
          </p:cNvSpPr>
          <p:nvPr>
            <p:ph idx="1"/>
          </p:nvPr>
        </p:nvSpPr>
        <p:spPr>
          <a:xfrm>
            <a:off x="467544" y="1412776"/>
            <a:ext cx="8435280" cy="5069160"/>
          </a:xfrm>
        </p:spPr>
        <p:txBody>
          <a:bodyPr>
            <a:normAutofit/>
          </a:bodyPr>
          <a:lstStyle/>
          <a:p>
            <a:pPr marL="273050" indent="-273050">
              <a:buClr>
                <a:srgbClr val="1B587C"/>
              </a:buClr>
            </a:pPr>
            <a:r>
              <a:rPr lang="en-US" dirty="0">
                <a:solidFill>
                  <a:srgbClr val="000000"/>
                </a:solidFill>
                <a:ea typeface="ＭＳ Ｐゴシック" charset="0"/>
                <a:cs typeface="ＭＳ Ｐゴシック" charset="0"/>
              </a:rPr>
              <a:t>Gases used in cryogenic systems such as He, N</a:t>
            </a:r>
            <a:r>
              <a:rPr lang="en-US" baseline="-25000" dirty="0">
                <a:solidFill>
                  <a:srgbClr val="000000"/>
                </a:solidFill>
                <a:ea typeface="ＭＳ Ｐゴシック" charset="0"/>
                <a:cs typeface="ＭＳ Ｐゴシック" charset="0"/>
              </a:rPr>
              <a:t>2</a:t>
            </a:r>
            <a:r>
              <a:rPr lang="en-US" dirty="0">
                <a:solidFill>
                  <a:srgbClr val="000000"/>
                </a:solidFill>
                <a:ea typeface="ＭＳ Ｐゴシック" charset="0"/>
                <a:cs typeface="ＭＳ Ｐゴシック" charset="0"/>
              </a:rPr>
              <a:t>, </a:t>
            </a:r>
            <a:r>
              <a:rPr lang="en-US" dirty="0" err="1">
                <a:solidFill>
                  <a:srgbClr val="000000"/>
                </a:solidFill>
                <a:ea typeface="ＭＳ Ｐゴシック" charset="0"/>
                <a:cs typeface="ＭＳ Ｐゴシック" charset="0"/>
              </a:rPr>
              <a:t>Ar</a:t>
            </a:r>
            <a:r>
              <a:rPr lang="en-US" dirty="0">
                <a:solidFill>
                  <a:srgbClr val="000000"/>
                </a:solidFill>
                <a:ea typeface="ＭＳ Ｐゴシック" charset="0"/>
                <a:cs typeface="ＭＳ Ｐゴシック" charset="0"/>
              </a:rPr>
              <a:t>, H</a:t>
            </a:r>
            <a:r>
              <a:rPr lang="en-US" baseline="-25000" dirty="0">
                <a:solidFill>
                  <a:srgbClr val="000000"/>
                </a:solidFill>
                <a:ea typeface="ＭＳ Ｐゴシック" charset="0"/>
                <a:cs typeface="ＭＳ Ｐゴシック" charset="0"/>
              </a:rPr>
              <a:t>2</a:t>
            </a:r>
            <a:r>
              <a:rPr lang="en-US" dirty="0">
                <a:solidFill>
                  <a:srgbClr val="000000"/>
                </a:solidFill>
                <a:ea typeface="ＭＳ Ｐゴシック" charset="0"/>
                <a:cs typeface="ＭＳ Ｐゴシック" charset="0"/>
              </a:rPr>
              <a:t> can displace oxygen in an area causing the area to be unsafe for human life</a:t>
            </a:r>
          </a:p>
          <a:p>
            <a:pPr marL="639763" lvl="1" indent="-246063"/>
            <a:r>
              <a:rPr lang="en-US" dirty="0">
                <a:solidFill>
                  <a:srgbClr val="000000"/>
                </a:solidFill>
                <a:ea typeface="ＭＳ Ｐゴシック" charset="0"/>
              </a:rPr>
              <a:t>Any oxygen concentration less that 19.5 % is considered oxygen deficient (OSHA)</a:t>
            </a:r>
          </a:p>
          <a:p>
            <a:pPr marL="273050" indent="-273050">
              <a:buClr>
                <a:srgbClr val="1B587C"/>
              </a:buClr>
            </a:pPr>
            <a:r>
              <a:rPr lang="en-US" dirty="0">
                <a:solidFill>
                  <a:srgbClr val="000000"/>
                </a:solidFill>
                <a:ea typeface="ＭＳ Ｐゴシック" charset="0"/>
                <a:cs typeface="ＭＳ Ｐゴシック" charset="0"/>
              </a:rPr>
              <a:t>There are several aspects to this problem</a:t>
            </a:r>
          </a:p>
          <a:p>
            <a:pPr marL="639763" lvl="1" indent="-246063"/>
            <a:r>
              <a:rPr lang="en-US" dirty="0">
                <a:solidFill>
                  <a:srgbClr val="000000"/>
                </a:solidFill>
                <a:ea typeface="ＭＳ Ｐゴシック" charset="0"/>
              </a:rPr>
              <a:t>Large volume changes from cryogenic liquids to room temperatures gases</a:t>
            </a:r>
          </a:p>
          <a:p>
            <a:pPr marL="639763" lvl="1" indent="-246063"/>
            <a:r>
              <a:rPr lang="en-US" dirty="0">
                <a:solidFill>
                  <a:srgbClr val="000000"/>
                </a:solidFill>
                <a:ea typeface="ＭＳ Ｐゴシック" charset="0"/>
                <a:cs typeface="ＭＳ Ｐゴシック" charset="0"/>
              </a:rPr>
              <a:t>Even small amounts of  liquid can be a hazard is the if released into a small enough volume e.g. small rooms, elevators or cars</a:t>
            </a:r>
            <a:endParaRPr lang="en-US" dirty="0">
              <a:solidFill>
                <a:srgbClr val="000000"/>
              </a:solidFill>
              <a:ea typeface="ＭＳ Ｐゴシック" charset="0"/>
            </a:endParaRPr>
          </a:p>
          <a:p>
            <a:pPr marL="639763" lvl="1" indent="-246063"/>
            <a:r>
              <a:rPr lang="en-US" dirty="0">
                <a:solidFill>
                  <a:srgbClr val="000000"/>
                </a:solidFill>
                <a:ea typeface="ＭＳ Ｐゴシック" charset="0"/>
              </a:rPr>
              <a:t>Little or no warning of the hazard at sufficiently low  O</a:t>
            </a:r>
            <a:r>
              <a:rPr lang="en-US" baseline="-25000" dirty="0">
                <a:solidFill>
                  <a:srgbClr val="000000"/>
                </a:solidFill>
                <a:ea typeface="ＭＳ Ｐゴシック" charset="0"/>
              </a:rPr>
              <a:t>2</a:t>
            </a:r>
            <a:r>
              <a:rPr lang="en-US" dirty="0">
                <a:solidFill>
                  <a:srgbClr val="000000"/>
                </a:solidFill>
                <a:ea typeface="ＭＳ Ｐゴシック" charset="0"/>
              </a:rPr>
              <a:t> concentrations</a:t>
            </a:r>
          </a:p>
          <a:p>
            <a:pPr marL="639763" lvl="1" indent="-246063"/>
            <a:r>
              <a:rPr lang="en-US" dirty="0">
                <a:solidFill>
                  <a:srgbClr val="000000"/>
                </a:solidFill>
                <a:ea typeface="ＭＳ Ｐゴシック" charset="0"/>
              </a:rPr>
              <a:t>Consequences can easily be fatal</a:t>
            </a:r>
          </a:p>
          <a:p>
            <a:pPr marL="273050" indent="-273050">
              <a:buClr>
                <a:srgbClr val="1B587C"/>
              </a:buClr>
            </a:pPr>
            <a:r>
              <a:rPr lang="en-US" u="sng" dirty="0">
                <a:solidFill>
                  <a:srgbClr val="000000"/>
                </a:solidFill>
                <a:ea typeface="ＭＳ Ｐゴシック" charset="0"/>
                <a:cs typeface="ＭＳ Ｐゴシック" charset="0"/>
              </a:rPr>
              <a:t>This is not just a problem in large cryogenic installations</a:t>
            </a:r>
          </a:p>
          <a:p>
            <a:pPr marL="639763" lvl="1" indent="-246063">
              <a:buClr>
                <a:srgbClr val="1B587C"/>
              </a:buClr>
            </a:pPr>
            <a:r>
              <a:rPr lang="en-US" dirty="0">
                <a:solidFill>
                  <a:srgbClr val="000000"/>
                </a:solidFill>
                <a:ea typeface="ＭＳ Ｐゴシック" charset="0"/>
              </a:rPr>
              <a:t>It can easily be a problem in small labs and university settings – in fact, complacency  in smaller settings may be an added risk factor</a:t>
            </a:r>
          </a:p>
          <a:p>
            <a:pPr marL="273050" indent="-273050"/>
            <a:endParaRPr lang="en-US" dirty="0">
              <a:ea typeface="ＭＳ Ｐゴシック" charset="0"/>
              <a:cs typeface="ＭＳ Ｐゴシック" charset="0"/>
            </a:endParaRPr>
          </a:p>
          <a:p>
            <a:endParaRPr lang="en-US" dirty="0"/>
          </a:p>
        </p:txBody>
      </p:sp>
      <p:sp>
        <p:nvSpPr>
          <p:cNvPr id="5" name="Date Placeholder 4"/>
          <p:cNvSpPr>
            <a:spLocks noGrp="1"/>
          </p:cNvSpPr>
          <p:nvPr>
            <p:ph type="dt" sz="half" idx="10"/>
          </p:nvPr>
        </p:nvSpPr>
        <p:spPr/>
        <p:txBody>
          <a:bodyPr/>
          <a:lstStyle/>
          <a:p>
            <a:r>
              <a:rPr lang="sv-SE"/>
              <a:t>Winter 2025</a:t>
            </a:r>
            <a:endParaRPr lang="sv-SE" dirty="0"/>
          </a:p>
        </p:txBody>
      </p:sp>
      <p:sp>
        <p:nvSpPr>
          <p:cNvPr id="6" name="Footer Placeholder 5"/>
          <p:cNvSpPr>
            <a:spLocks noGrp="1"/>
          </p:cNvSpPr>
          <p:nvPr>
            <p:ph type="ftr" sz="quarter" idx="11"/>
          </p:nvPr>
        </p:nvSpPr>
        <p:spPr>
          <a:xfrm>
            <a:off x="3124200" y="6356350"/>
            <a:ext cx="3248000" cy="365125"/>
          </a:xfrm>
        </p:spPr>
        <p:txBody>
          <a:bodyPr/>
          <a:lstStyle/>
          <a:p>
            <a:r>
              <a:rPr lang="de-DE"/>
              <a:t>Cryogenic Safety J.G. Weisend II</a:t>
            </a:r>
            <a:endParaRPr lang="sv-SE" dirty="0"/>
          </a:p>
        </p:txBody>
      </p:sp>
      <p:sp>
        <p:nvSpPr>
          <p:cNvPr id="4" name="Slide Number Placeholder 3">
            <a:extLst>
              <a:ext uri="{FF2B5EF4-FFF2-40B4-BE49-F238E27FC236}">
                <a16:creationId xmlns:a16="http://schemas.microsoft.com/office/drawing/2014/main" id="{F5206848-1707-6341-B31C-FF79BAC14CCB}"/>
              </a:ext>
            </a:extLst>
          </p:cNvPr>
          <p:cNvSpPr>
            <a:spLocks noGrp="1"/>
          </p:cNvSpPr>
          <p:nvPr>
            <p:ph type="sldNum" sz="quarter" idx="12"/>
          </p:nvPr>
        </p:nvSpPr>
        <p:spPr/>
        <p:txBody>
          <a:bodyPr/>
          <a:lstStyle/>
          <a:p>
            <a:fld id="{038C62C7-F79B-CD4A-A5DF-5683BBEC4A65}" type="slidenum">
              <a:rPr lang="sv-SE" smtClean="0"/>
              <a:t>31</a:t>
            </a:fld>
            <a:endParaRPr lang="sv-SE"/>
          </a:p>
        </p:txBody>
      </p:sp>
    </p:spTree>
    <p:extLst>
      <p:ext uri="{BB962C8B-B14F-4D97-AF65-F5344CB8AC3E}">
        <p14:creationId xmlns:p14="http://schemas.microsoft.com/office/powerpoint/2010/main" val="3972433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603" y="197971"/>
            <a:ext cx="7139136" cy="1143000"/>
          </a:xfrm>
        </p:spPr>
        <p:txBody>
          <a:bodyPr>
            <a:noAutofit/>
          </a:bodyPr>
          <a:lstStyle/>
          <a:p>
            <a:pPr algn="ctr"/>
            <a:r>
              <a:rPr lang="en-US" sz="2400" dirty="0">
                <a:ea typeface="ＭＳ Ｐゴシック" charset="0"/>
                <a:cs typeface="ＭＳ Ｐゴシック" charset="0"/>
              </a:rPr>
              <a:t>Recall Volume Changes for Cryogenic Fluids</a:t>
            </a:r>
            <a:br>
              <a:rPr lang="en-US" sz="2400" dirty="0">
                <a:ea typeface="ＭＳ Ｐゴシック" charset="0"/>
                <a:cs typeface="ＭＳ Ｐゴシック" charset="0"/>
              </a:rPr>
            </a:br>
            <a:r>
              <a:rPr lang="en-US" sz="2400" dirty="0">
                <a:ea typeface="ＭＳ Ｐゴシック" charset="0"/>
                <a:cs typeface="ＭＳ Ｐゴシック" charset="0"/>
              </a:rPr>
              <a:t>from Normal Boiling Point to 300 K &amp; 1 Bar</a:t>
            </a:r>
            <a:endParaRPr lang="en-US" sz="2400" dirty="0"/>
          </a:p>
        </p:txBody>
      </p:sp>
      <p:graphicFrame>
        <p:nvGraphicFramePr>
          <p:cNvPr id="6" name="Content Placeholder 5"/>
          <p:cNvGraphicFramePr>
            <a:graphicFrameLocks noGrp="1"/>
          </p:cNvGraphicFramePr>
          <p:nvPr>
            <p:ph idx="1"/>
          </p:nvPr>
        </p:nvGraphicFramePr>
        <p:xfrm>
          <a:off x="539552" y="1484784"/>
          <a:ext cx="8064896" cy="4796674"/>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tblGrid>
              <a:tr h="870249">
                <a:tc>
                  <a:txBody>
                    <a:bodyPr/>
                    <a:lstStyle/>
                    <a:p>
                      <a:pPr algn="ctr">
                        <a:spcAft>
                          <a:spcPts val="0"/>
                        </a:spcAft>
                      </a:pPr>
                      <a:r>
                        <a:rPr lang="en-US" sz="2000" dirty="0">
                          <a:effectLst/>
                          <a:latin typeface="Tahoma"/>
                          <a:ea typeface="ＭＳ 明朝"/>
                          <a:cs typeface="Times New Roman"/>
                        </a:rPr>
                        <a:t>Fluid</a:t>
                      </a:r>
                    </a:p>
                  </a:txBody>
                  <a:tcPr marL="68580" marR="68580" marT="0" marB="0"/>
                </a:tc>
                <a:tc>
                  <a:txBody>
                    <a:bodyPr/>
                    <a:lstStyle/>
                    <a:p>
                      <a:pPr algn="ctr">
                        <a:spcAft>
                          <a:spcPts val="0"/>
                        </a:spcAft>
                      </a:pPr>
                      <a:r>
                        <a:rPr lang="en-US" sz="2000" dirty="0">
                          <a:effectLst/>
                          <a:latin typeface="Tahoma"/>
                          <a:ea typeface="ＭＳ 明朝"/>
                          <a:cs typeface="Times New Roman"/>
                        </a:rPr>
                        <a:t>(Volume of gas at 1 Bar, 300 K) / (Volume of liquid at normal boiling point)</a:t>
                      </a:r>
                    </a:p>
                  </a:txBody>
                  <a:tcPr marL="68580" marR="68580" marT="0" marB="0"/>
                </a:tc>
                <a:extLst>
                  <a:ext uri="{0D108BD9-81ED-4DB2-BD59-A6C34878D82A}">
                    <a16:rowId xmlns:a16="http://schemas.microsoft.com/office/drawing/2014/main" val="10000"/>
                  </a:ext>
                </a:extLst>
              </a:tr>
              <a:tr h="352934">
                <a:tc>
                  <a:txBody>
                    <a:bodyPr/>
                    <a:lstStyle/>
                    <a:p>
                      <a:pPr algn="ctr">
                        <a:spcAft>
                          <a:spcPts val="0"/>
                        </a:spcAft>
                      </a:pPr>
                      <a:r>
                        <a:rPr lang="en-US" sz="2000" dirty="0">
                          <a:effectLst/>
                          <a:latin typeface="Tahoma"/>
                          <a:ea typeface="ＭＳ 明朝"/>
                          <a:cs typeface="Times New Roman"/>
                        </a:rPr>
                        <a:t>Propane</a:t>
                      </a:r>
                    </a:p>
                  </a:txBody>
                  <a:tcPr marL="68580" marR="68580" marT="0" marB="0"/>
                </a:tc>
                <a:tc>
                  <a:txBody>
                    <a:bodyPr/>
                    <a:lstStyle/>
                    <a:p>
                      <a:pPr algn="ctr">
                        <a:spcAft>
                          <a:spcPts val="0"/>
                        </a:spcAft>
                      </a:pPr>
                      <a:r>
                        <a:rPr lang="en-US" sz="2000" dirty="0">
                          <a:effectLst/>
                          <a:latin typeface="Tahoma"/>
                          <a:ea typeface="ＭＳ 明朝"/>
                          <a:cs typeface="Times New Roman"/>
                        </a:rPr>
                        <a:t>323</a:t>
                      </a:r>
                    </a:p>
                  </a:txBody>
                  <a:tcPr marL="68580" marR="68580" marT="0" marB="0"/>
                </a:tc>
                <a:extLst>
                  <a:ext uri="{0D108BD9-81ED-4DB2-BD59-A6C34878D82A}">
                    <a16:rowId xmlns:a16="http://schemas.microsoft.com/office/drawing/2014/main" val="10001"/>
                  </a:ext>
                </a:extLst>
              </a:tr>
              <a:tr h="352934">
                <a:tc>
                  <a:txBody>
                    <a:bodyPr/>
                    <a:lstStyle/>
                    <a:p>
                      <a:pPr algn="ctr">
                        <a:spcAft>
                          <a:spcPts val="0"/>
                        </a:spcAft>
                      </a:pPr>
                      <a:r>
                        <a:rPr lang="en-US" sz="2000" dirty="0">
                          <a:effectLst/>
                          <a:latin typeface="Tahoma"/>
                          <a:ea typeface="ＭＳ 明朝"/>
                          <a:cs typeface="Times New Roman"/>
                        </a:rPr>
                        <a:t>Ethane</a:t>
                      </a:r>
                    </a:p>
                  </a:txBody>
                  <a:tcPr marL="68580" marR="68580" marT="0" marB="0"/>
                </a:tc>
                <a:tc>
                  <a:txBody>
                    <a:bodyPr/>
                    <a:lstStyle/>
                    <a:p>
                      <a:pPr algn="ctr">
                        <a:spcAft>
                          <a:spcPts val="0"/>
                        </a:spcAft>
                      </a:pPr>
                      <a:r>
                        <a:rPr lang="en-US" sz="2000" dirty="0">
                          <a:effectLst/>
                          <a:latin typeface="Tahoma"/>
                          <a:ea typeface="ＭＳ 明朝"/>
                          <a:cs typeface="Times New Roman"/>
                        </a:rPr>
                        <a:t>446</a:t>
                      </a:r>
                    </a:p>
                  </a:txBody>
                  <a:tcPr marL="68580" marR="68580" marT="0" marB="0"/>
                </a:tc>
                <a:extLst>
                  <a:ext uri="{0D108BD9-81ED-4DB2-BD59-A6C34878D82A}">
                    <a16:rowId xmlns:a16="http://schemas.microsoft.com/office/drawing/2014/main" val="10002"/>
                  </a:ext>
                </a:extLst>
              </a:tr>
              <a:tr h="352934">
                <a:tc>
                  <a:txBody>
                    <a:bodyPr/>
                    <a:lstStyle/>
                    <a:p>
                      <a:pPr algn="ctr">
                        <a:spcAft>
                          <a:spcPts val="0"/>
                        </a:spcAft>
                      </a:pPr>
                      <a:r>
                        <a:rPr lang="en-US" sz="2000" dirty="0">
                          <a:effectLst/>
                          <a:latin typeface="Tahoma"/>
                          <a:ea typeface="ＭＳ 明朝"/>
                          <a:cs typeface="Times New Roman"/>
                        </a:rPr>
                        <a:t>Xenon</a:t>
                      </a:r>
                    </a:p>
                  </a:txBody>
                  <a:tcPr marL="68580" marR="68580" marT="0" marB="0"/>
                </a:tc>
                <a:tc>
                  <a:txBody>
                    <a:bodyPr/>
                    <a:lstStyle/>
                    <a:p>
                      <a:pPr algn="ctr">
                        <a:spcAft>
                          <a:spcPts val="0"/>
                        </a:spcAft>
                      </a:pPr>
                      <a:r>
                        <a:rPr lang="en-US" sz="2000" dirty="0">
                          <a:effectLst/>
                          <a:latin typeface="Tahoma"/>
                          <a:ea typeface="ＭＳ 明朝"/>
                          <a:cs typeface="Times New Roman"/>
                        </a:rPr>
                        <a:t>556</a:t>
                      </a:r>
                    </a:p>
                  </a:txBody>
                  <a:tcPr marL="68580" marR="68580" marT="0" marB="0"/>
                </a:tc>
                <a:extLst>
                  <a:ext uri="{0D108BD9-81ED-4DB2-BD59-A6C34878D82A}">
                    <a16:rowId xmlns:a16="http://schemas.microsoft.com/office/drawing/2014/main" val="10003"/>
                  </a:ext>
                </a:extLst>
              </a:tr>
              <a:tr h="352934">
                <a:tc>
                  <a:txBody>
                    <a:bodyPr/>
                    <a:lstStyle/>
                    <a:p>
                      <a:pPr algn="ctr">
                        <a:spcAft>
                          <a:spcPts val="0"/>
                        </a:spcAft>
                      </a:pPr>
                      <a:r>
                        <a:rPr lang="en-US" sz="2000" dirty="0">
                          <a:effectLst/>
                          <a:latin typeface="Tahoma"/>
                          <a:ea typeface="ＭＳ 明朝"/>
                          <a:cs typeface="Times New Roman"/>
                        </a:rPr>
                        <a:t>Krypton</a:t>
                      </a:r>
                    </a:p>
                  </a:txBody>
                  <a:tcPr marL="68580" marR="68580" marT="0" marB="0"/>
                </a:tc>
                <a:tc>
                  <a:txBody>
                    <a:bodyPr/>
                    <a:lstStyle/>
                    <a:p>
                      <a:pPr algn="ctr">
                        <a:spcAft>
                          <a:spcPts val="0"/>
                        </a:spcAft>
                      </a:pPr>
                      <a:r>
                        <a:rPr lang="en-US" sz="2000" dirty="0">
                          <a:effectLst/>
                          <a:latin typeface="Tahoma"/>
                          <a:ea typeface="ＭＳ 明朝"/>
                          <a:cs typeface="Times New Roman"/>
                        </a:rPr>
                        <a:t>711</a:t>
                      </a:r>
                    </a:p>
                  </a:txBody>
                  <a:tcPr marL="68580" marR="68580" marT="0" marB="0"/>
                </a:tc>
                <a:extLst>
                  <a:ext uri="{0D108BD9-81ED-4DB2-BD59-A6C34878D82A}">
                    <a16:rowId xmlns:a16="http://schemas.microsoft.com/office/drawing/2014/main" val="10004"/>
                  </a:ext>
                </a:extLst>
              </a:tr>
              <a:tr h="352934">
                <a:tc>
                  <a:txBody>
                    <a:bodyPr/>
                    <a:lstStyle/>
                    <a:p>
                      <a:pPr algn="ctr">
                        <a:spcAft>
                          <a:spcPts val="0"/>
                        </a:spcAft>
                      </a:pPr>
                      <a:r>
                        <a:rPr lang="en-US" sz="2000" dirty="0">
                          <a:effectLst/>
                          <a:latin typeface="Tahoma"/>
                          <a:ea typeface="ＭＳ 明朝"/>
                          <a:cs typeface="Times New Roman"/>
                        </a:rPr>
                        <a:t>Methane</a:t>
                      </a:r>
                    </a:p>
                  </a:txBody>
                  <a:tcPr marL="68580" marR="68580" marT="0" marB="0"/>
                </a:tc>
                <a:tc>
                  <a:txBody>
                    <a:bodyPr/>
                    <a:lstStyle/>
                    <a:p>
                      <a:pPr algn="ctr">
                        <a:spcAft>
                          <a:spcPts val="0"/>
                        </a:spcAft>
                      </a:pPr>
                      <a:r>
                        <a:rPr lang="en-US" sz="2000" dirty="0">
                          <a:effectLst/>
                          <a:latin typeface="Tahoma"/>
                          <a:ea typeface="ＭＳ 明朝"/>
                          <a:cs typeface="Times New Roman"/>
                        </a:rPr>
                        <a:t>660</a:t>
                      </a:r>
                    </a:p>
                  </a:txBody>
                  <a:tcPr marL="68580" marR="68580" marT="0" marB="0"/>
                </a:tc>
                <a:extLst>
                  <a:ext uri="{0D108BD9-81ED-4DB2-BD59-A6C34878D82A}">
                    <a16:rowId xmlns:a16="http://schemas.microsoft.com/office/drawing/2014/main" val="10005"/>
                  </a:ext>
                </a:extLst>
              </a:tr>
              <a:tr h="352934">
                <a:tc>
                  <a:txBody>
                    <a:bodyPr/>
                    <a:lstStyle/>
                    <a:p>
                      <a:pPr algn="ctr">
                        <a:spcAft>
                          <a:spcPts val="0"/>
                        </a:spcAft>
                      </a:pPr>
                      <a:r>
                        <a:rPr lang="en-US" sz="2000" dirty="0">
                          <a:effectLst/>
                          <a:latin typeface="Tahoma"/>
                          <a:ea typeface="ＭＳ 明朝"/>
                          <a:cs typeface="Times New Roman"/>
                        </a:rPr>
                        <a:t>Argon</a:t>
                      </a:r>
                    </a:p>
                  </a:txBody>
                  <a:tcPr marL="68580" marR="68580" marT="0" marB="0"/>
                </a:tc>
                <a:tc>
                  <a:txBody>
                    <a:bodyPr/>
                    <a:lstStyle/>
                    <a:p>
                      <a:pPr algn="ctr">
                        <a:spcAft>
                          <a:spcPts val="0"/>
                        </a:spcAft>
                      </a:pPr>
                      <a:r>
                        <a:rPr lang="en-US" sz="2000" dirty="0">
                          <a:effectLst/>
                          <a:latin typeface="Tahoma"/>
                          <a:ea typeface="ＭＳ 明朝"/>
                          <a:cs typeface="Times New Roman"/>
                        </a:rPr>
                        <a:t>861</a:t>
                      </a:r>
                    </a:p>
                  </a:txBody>
                  <a:tcPr marL="68580" marR="68580" marT="0" marB="0"/>
                </a:tc>
                <a:extLst>
                  <a:ext uri="{0D108BD9-81ED-4DB2-BD59-A6C34878D82A}">
                    <a16:rowId xmlns:a16="http://schemas.microsoft.com/office/drawing/2014/main" val="10006"/>
                  </a:ext>
                </a:extLst>
              </a:tr>
              <a:tr h="352934">
                <a:tc>
                  <a:txBody>
                    <a:bodyPr/>
                    <a:lstStyle/>
                    <a:p>
                      <a:pPr algn="ctr">
                        <a:spcAft>
                          <a:spcPts val="0"/>
                        </a:spcAft>
                      </a:pPr>
                      <a:r>
                        <a:rPr lang="en-US" sz="2000" dirty="0">
                          <a:effectLst/>
                          <a:latin typeface="Tahoma"/>
                          <a:ea typeface="ＭＳ 明朝"/>
                          <a:cs typeface="Times New Roman"/>
                        </a:rPr>
                        <a:t>Oxygen</a:t>
                      </a:r>
                    </a:p>
                  </a:txBody>
                  <a:tcPr marL="68580" marR="68580" marT="0" marB="0"/>
                </a:tc>
                <a:tc>
                  <a:txBody>
                    <a:bodyPr/>
                    <a:lstStyle/>
                    <a:p>
                      <a:pPr algn="ctr">
                        <a:spcAft>
                          <a:spcPts val="0"/>
                        </a:spcAft>
                      </a:pPr>
                      <a:r>
                        <a:rPr lang="en-US" sz="2000" dirty="0">
                          <a:effectLst/>
                          <a:latin typeface="Tahoma"/>
                          <a:ea typeface="ＭＳ 明朝"/>
                          <a:cs typeface="Times New Roman"/>
                        </a:rPr>
                        <a:t>879</a:t>
                      </a:r>
                    </a:p>
                  </a:txBody>
                  <a:tcPr marL="68580" marR="68580" marT="0" marB="0"/>
                </a:tc>
                <a:extLst>
                  <a:ext uri="{0D108BD9-81ED-4DB2-BD59-A6C34878D82A}">
                    <a16:rowId xmlns:a16="http://schemas.microsoft.com/office/drawing/2014/main" val="10007"/>
                  </a:ext>
                </a:extLst>
              </a:tr>
              <a:tr h="352934">
                <a:tc>
                  <a:txBody>
                    <a:bodyPr/>
                    <a:lstStyle/>
                    <a:p>
                      <a:pPr algn="ctr">
                        <a:spcAft>
                          <a:spcPts val="0"/>
                        </a:spcAft>
                      </a:pPr>
                      <a:r>
                        <a:rPr lang="en-US" sz="2000" dirty="0">
                          <a:effectLst/>
                          <a:latin typeface="Tahoma"/>
                          <a:ea typeface="ＭＳ 明朝"/>
                          <a:cs typeface="Times New Roman"/>
                        </a:rPr>
                        <a:t>Nitrogen</a:t>
                      </a:r>
                    </a:p>
                  </a:txBody>
                  <a:tcPr marL="68580" marR="68580" marT="0" marB="0"/>
                </a:tc>
                <a:tc>
                  <a:txBody>
                    <a:bodyPr/>
                    <a:lstStyle/>
                    <a:p>
                      <a:pPr algn="ctr">
                        <a:spcAft>
                          <a:spcPts val="0"/>
                        </a:spcAft>
                      </a:pPr>
                      <a:r>
                        <a:rPr lang="en-US" sz="2000" dirty="0">
                          <a:effectLst/>
                          <a:latin typeface="Tahoma"/>
                          <a:ea typeface="ＭＳ 明朝"/>
                          <a:cs typeface="Times New Roman"/>
                        </a:rPr>
                        <a:t>720</a:t>
                      </a:r>
                    </a:p>
                  </a:txBody>
                  <a:tcPr marL="68580" marR="68580" marT="0" marB="0"/>
                </a:tc>
                <a:extLst>
                  <a:ext uri="{0D108BD9-81ED-4DB2-BD59-A6C34878D82A}">
                    <a16:rowId xmlns:a16="http://schemas.microsoft.com/office/drawing/2014/main" val="10008"/>
                  </a:ext>
                </a:extLst>
              </a:tr>
              <a:tr h="352934">
                <a:tc>
                  <a:txBody>
                    <a:bodyPr/>
                    <a:lstStyle/>
                    <a:p>
                      <a:pPr algn="ctr">
                        <a:spcAft>
                          <a:spcPts val="0"/>
                        </a:spcAft>
                      </a:pPr>
                      <a:r>
                        <a:rPr lang="en-US" sz="2000" dirty="0">
                          <a:effectLst/>
                          <a:latin typeface="Tahoma"/>
                          <a:ea typeface="ＭＳ 明朝"/>
                          <a:cs typeface="Times New Roman"/>
                        </a:rPr>
                        <a:t>Neon</a:t>
                      </a:r>
                    </a:p>
                  </a:txBody>
                  <a:tcPr marL="68580" marR="68580" marT="0" marB="0"/>
                </a:tc>
                <a:tc>
                  <a:txBody>
                    <a:bodyPr/>
                    <a:lstStyle/>
                    <a:p>
                      <a:pPr algn="ctr">
                        <a:spcAft>
                          <a:spcPts val="0"/>
                        </a:spcAft>
                      </a:pPr>
                      <a:r>
                        <a:rPr lang="en-US" sz="2000" dirty="0">
                          <a:effectLst/>
                          <a:latin typeface="Tahoma"/>
                          <a:ea typeface="ＭＳ 明朝"/>
                          <a:cs typeface="Times New Roman"/>
                        </a:rPr>
                        <a:t>1488</a:t>
                      </a:r>
                    </a:p>
                  </a:txBody>
                  <a:tcPr marL="68580" marR="68580" marT="0" marB="0"/>
                </a:tc>
                <a:extLst>
                  <a:ext uri="{0D108BD9-81ED-4DB2-BD59-A6C34878D82A}">
                    <a16:rowId xmlns:a16="http://schemas.microsoft.com/office/drawing/2014/main" val="10009"/>
                  </a:ext>
                </a:extLst>
              </a:tr>
              <a:tr h="352934">
                <a:tc>
                  <a:txBody>
                    <a:bodyPr/>
                    <a:lstStyle/>
                    <a:p>
                      <a:pPr algn="ctr">
                        <a:spcAft>
                          <a:spcPts val="0"/>
                        </a:spcAft>
                      </a:pPr>
                      <a:r>
                        <a:rPr lang="en-US" sz="2000" dirty="0">
                          <a:effectLst/>
                          <a:latin typeface="Tahoma"/>
                          <a:ea typeface="ＭＳ 明朝"/>
                          <a:cs typeface="Times New Roman"/>
                        </a:rPr>
                        <a:t>Hydrogen (Para)</a:t>
                      </a:r>
                    </a:p>
                  </a:txBody>
                  <a:tcPr marL="68580" marR="68580" marT="0" marB="0"/>
                </a:tc>
                <a:tc>
                  <a:txBody>
                    <a:bodyPr/>
                    <a:lstStyle/>
                    <a:p>
                      <a:pPr algn="ctr">
                        <a:spcAft>
                          <a:spcPts val="0"/>
                        </a:spcAft>
                      </a:pPr>
                      <a:r>
                        <a:rPr lang="en-US" sz="2000" dirty="0">
                          <a:effectLst/>
                          <a:latin typeface="Tahoma"/>
                          <a:ea typeface="ＭＳ 明朝"/>
                          <a:cs typeface="Times New Roman"/>
                        </a:rPr>
                        <a:t>875</a:t>
                      </a:r>
                    </a:p>
                  </a:txBody>
                  <a:tcPr marL="68580" marR="68580" marT="0" marB="0"/>
                </a:tc>
                <a:extLst>
                  <a:ext uri="{0D108BD9-81ED-4DB2-BD59-A6C34878D82A}">
                    <a16:rowId xmlns:a16="http://schemas.microsoft.com/office/drawing/2014/main" val="10010"/>
                  </a:ext>
                </a:extLst>
              </a:tr>
              <a:tr h="352934">
                <a:tc>
                  <a:txBody>
                    <a:bodyPr/>
                    <a:lstStyle/>
                    <a:p>
                      <a:pPr algn="ctr">
                        <a:spcAft>
                          <a:spcPts val="0"/>
                        </a:spcAft>
                      </a:pPr>
                      <a:r>
                        <a:rPr lang="en-US" sz="2000" dirty="0">
                          <a:effectLst/>
                          <a:latin typeface="Tahoma"/>
                          <a:ea typeface="ＭＳ 明朝"/>
                          <a:cs typeface="Times New Roman"/>
                        </a:rPr>
                        <a:t>Helium</a:t>
                      </a:r>
                    </a:p>
                  </a:txBody>
                  <a:tcPr marL="68580" marR="68580" marT="0" marB="0"/>
                </a:tc>
                <a:tc>
                  <a:txBody>
                    <a:bodyPr/>
                    <a:lstStyle/>
                    <a:p>
                      <a:pPr algn="ctr">
                        <a:spcAft>
                          <a:spcPts val="0"/>
                        </a:spcAft>
                      </a:pPr>
                      <a:r>
                        <a:rPr lang="en-US" sz="2000" dirty="0">
                          <a:effectLst/>
                          <a:latin typeface="Tahoma"/>
                          <a:ea typeface="ＭＳ 明朝"/>
                          <a:cs typeface="Times New Roman"/>
                        </a:rPr>
                        <a:t>783</a:t>
                      </a:r>
                    </a:p>
                  </a:txBody>
                  <a:tcPr marL="68580" marR="68580" marT="0" marB="0"/>
                </a:tc>
                <a:extLst>
                  <a:ext uri="{0D108BD9-81ED-4DB2-BD59-A6C34878D82A}">
                    <a16:rowId xmlns:a16="http://schemas.microsoft.com/office/drawing/2014/main" val="10011"/>
                  </a:ext>
                </a:extLst>
              </a:tr>
            </a:tbl>
          </a:graphicData>
        </a:graphic>
      </p:graphicFrame>
      <p:sp>
        <p:nvSpPr>
          <p:cNvPr id="7" name="Date Placeholder 6"/>
          <p:cNvSpPr>
            <a:spLocks noGrp="1"/>
          </p:cNvSpPr>
          <p:nvPr>
            <p:ph type="dt" sz="half" idx="10"/>
          </p:nvPr>
        </p:nvSpPr>
        <p:spPr/>
        <p:txBody>
          <a:bodyPr/>
          <a:lstStyle/>
          <a:p>
            <a:r>
              <a:rPr lang="sv-SE"/>
              <a:t>Winter 2025</a:t>
            </a:r>
            <a:endParaRPr lang="sv-SE" dirty="0"/>
          </a:p>
        </p:txBody>
      </p:sp>
      <p:sp>
        <p:nvSpPr>
          <p:cNvPr id="8" name="Footer Placeholder 7"/>
          <p:cNvSpPr>
            <a:spLocks noGrp="1"/>
          </p:cNvSpPr>
          <p:nvPr>
            <p:ph type="ftr" sz="quarter" idx="11"/>
          </p:nvPr>
        </p:nvSpPr>
        <p:spPr>
          <a:xfrm>
            <a:off x="3124200" y="6356350"/>
            <a:ext cx="3464024" cy="365125"/>
          </a:xfrm>
        </p:spPr>
        <p:txBody>
          <a:bodyPr/>
          <a:lstStyle/>
          <a:p>
            <a:r>
              <a:rPr lang="de-DE"/>
              <a:t>Cryogenic Safety J.G. Weisend II</a:t>
            </a:r>
            <a:endParaRPr lang="sv-SE" dirty="0"/>
          </a:p>
        </p:txBody>
      </p:sp>
      <p:sp>
        <p:nvSpPr>
          <p:cNvPr id="3" name="Slide Number Placeholder 2">
            <a:extLst>
              <a:ext uri="{FF2B5EF4-FFF2-40B4-BE49-F238E27FC236}">
                <a16:creationId xmlns:a16="http://schemas.microsoft.com/office/drawing/2014/main" id="{A701794B-3671-A74B-89A0-4844704ECEE4}"/>
              </a:ext>
            </a:extLst>
          </p:cNvPr>
          <p:cNvSpPr>
            <a:spLocks noGrp="1"/>
          </p:cNvSpPr>
          <p:nvPr>
            <p:ph type="sldNum" sz="quarter" idx="12"/>
          </p:nvPr>
        </p:nvSpPr>
        <p:spPr/>
        <p:txBody>
          <a:bodyPr/>
          <a:lstStyle/>
          <a:p>
            <a:fld id="{038C62C7-F79B-CD4A-A5DF-5683BBEC4A65}" type="slidenum">
              <a:rPr lang="sv-SE" smtClean="0"/>
              <a:t>32</a:t>
            </a:fld>
            <a:endParaRPr lang="sv-SE"/>
          </a:p>
        </p:txBody>
      </p:sp>
    </p:spTree>
    <p:extLst>
      <p:ext uri="{BB962C8B-B14F-4D97-AF65-F5344CB8AC3E}">
        <p14:creationId xmlns:p14="http://schemas.microsoft.com/office/powerpoint/2010/main" val="346744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7139136" cy="1143000"/>
          </a:xfrm>
        </p:spPr>
        <p:txBody>
          <a:bodyPr/>
          <a:lstStyle/>
          <a:p>
            <a:pPr algn="ctr"/>
            <a:r>
              <a:rPr lang="en-US" dirty="0"/>
              <a:t>Effects of </a:t>
            </a:r>
            <a:br>
              <a:rPr lang="en-US" dirty="0"/>
            </a:br>
            <a:r>
              <a:rPr lang="en-US" dirty="0"/>
              <a:t>Oxygen Deficiency</a:t>
            </a:r>
          </a:p>
        </p:txBody>
      </p:sp>
      <p:sp>
        <p:nvSpPr>
          <p:cNvPr id="3" name="Date Placeholder 2"/>
          <p:cNvSpPr>
            <a:spLocks noGrp="1"/>
          </p:cNvSpPr>
          <p:nvPr>
            <p:ph type="dt" sz="half" idx="10"/>
          </p:nvPr>
        </p:nvSpPr>
        <p:spPr/>
        <p:txBody>
          <a:bodyPr/>
          <a:lstStyle/>
          <a:p>
            <a:r>
              <a:rPr lang="sv-SE"/>
              <a:t>Winter 2025</a:t>
            </a:r>
            <a:endParaRPr lang="sv-SE" dirty="0"/>
          </a:p>
        </p:txBody>
      </p:sp>
      <p:sp>
        <p:nvSpPr>
          <p:cNvPr id="6" name="Footer Placeholder 5"/>
          <p:cNvSpPr>
            <a:spLocks noGrp="1"/>
          </p:cNvSpPr>
          <p:nvPr>
            <p:ph type="ftr" sz="quarter" idx="11"/>
          </p:nvPr>
        </p:nvSpPr>
        <p:spPr/>
        <p:txBody>
          <a:bodyPr/>
          <a:lstStyle/>
          <a:p>
            <a:r>
              <a:rPr lang="de-DE"/>
              <a:t>Cryogenic Safety J.G. Weisend II</a:t>
            </a:r>
            <a:endParaRPr lang="sv-SE" dirty="0"/>
          </a:p>
        </p:txBody>
      </p:sp>
      <p:graphicFrame>
        <p:nvGraphicFramePr>
          <p:cNvPr id="5" name="Object 4"/>
          <p:cNvGraphicFramePr>
            <a:graphicFrameLocks noChangeAspect="1"/>
          </p:cNvGraphicFramePr>
          <p:nvPr/>
        </p:nvGraphicFramePr>
        <p:xfrm>
          <a:off x="899592" y="1579782"/>
          <a:ext cx="6840760" cy="5281128"/>
        </p:xfrm>
        <a:graphic>
          <a:graphicData uri="http://schemas.openxmlformats.org/presentationml/2006/ole">
            <mc:AlternateContent xmlns:mc="http://schemas.openxmlformats.org/markup-compatibility/2006">
              <mc:Choice xmlns:v="urn:schemas-microsoft-com:vml" Requires="v">
                <p:oleObj name="Document" r:id="rId2" imgW="5626100" imgH="4343400" progId="Word.Document.12">
                  <p:embed/>
                </p:oleObj>
              </mc:Choice>
              <mc:Fallback>
                <p:oleObj name="Document" r:id="rId2" imgW="5626100" imgH="4343400" progId="Word.Document.12">
                  <p:embed/>
                  <p:pic>
                    <p:nvPicPr>
                      <p:cNvPr id="5" name="Object 4"/>
                      <p:cNvPicPr/>
                      <p:nvPr/>
                    </p:nvPicPr>
                    <p:blipFill>
                      <a:blip r:embed="rId3"/>
                      <a:stretch>
                        <a:fillRect/>
                      </a:stretch>
                    </p:blipFill>
                    <p:spPr>
                      <a:xfrm>
                        <a:off x="899592" y="1579782"/>
                        <a:ext cx="6840760" cy="528112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1CF40675-66A4-BE42-94FC-D984A10F9953}"/>
              </a:ext>
            </a:extLst>
          </p:cNvPr>
          <p:cNvSpPr>
            <a:spLocks noGrp="1"/>
          </p:cNvSpPr>
          <p:nvPr>
            <p:ph type="sldNum" sz="quarter" idx="12"/>
          </p:nvPr>
        </p:nvSpPr>
        <p:spPr/>
        <p:txBody>
          <a:bodyPr/>
          <a:lstStyle/>
          <a:p>
            <a:fld id="{038C62C7-F79B-CD4A-A5DF-5683BBEC4A65}" type="slidenum">
              <a:rPr lang="sv-SE" smtClean="0"/>
              <a:t>33</a:t>
            </a:fld>
            <a:endParaRPr lang="sv-SE"/>
          </a:p>
        </p:txBody>
      </p:sp>
    </p:spTree>
    <p:extLst>
      <p:ext uri="{BB962C8B-B14F-4D97-AF65-F5344CB8AC3E}">
        <p14:creationId xmlns:p14="http://schemas.microsoft.com/office/powerpoint/2010/main" val="1898415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03648" y="188640"/>
            <a:ext cx="7139136" cy="1143000"/>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pPr algn="ctr"/>
            <a:r>
              <a:rPr lang="en-US" sz="2400" dirty="0">
                <a:ea typeface="ＭＳ Ｐゴシック" charset="0"/>
                <a:cs typeface="ＭＳ Ｐゴシック" charset="0"/>
              </a:rPr>
              <a:t>Approximate time of Useful </a:t>
            </a:r>
          </a:p>
          <a:p>
            <a:pPr algn="ctr"/>
            <a:r>
              <a:rPr lang="en-US" sz="2400" dirty="0">
                <a:ea typeface="ＭＳ Ｐゴシック" charset="0"/>
                <a:cs typeface="ＭＳ Ｐゴシック" charset="0"/>
              </a:rPr>
              <a:t>Consciousness for a seated subject </a:t>
            </a:r>
          </a:p>
          <a:p>
            <a:pPr algn="ctr"/>
            <a:r>
              <a:rPr lang="en-US" sz="2400" dirty="0">
                <a:ea typeface="ＭＳ Ｐゴシック" charset="0"/>
                <a:cs typeface="ＭＳ Ｐゴシック" charset="0"/>
              </a:rPr>
              <a:t>at sea level </a:t>
            </a:r>
            <a:r>
              <a:rPr lang="en-US" sz="2400" dirty="0" err="1">
                <a:ea typeface="ＭＳ Ｐゴシック" charset="0"/>
                <a:cs typeface="ＭＳ Ｐゴシック" charset="0"/>
              </a:rPr>
              <a:t>vs</a:t>
            </a:r>
            <a:r>
              <a:rPr lang="en-US" sz="2400" dirty="0">
                <a:ea typeface="ＭＳ Ｐゴシック" charset="0"/>
                <a:cs typeface="ＭＳ Ｐゴシック" charset="0"/>
              </a:rPr>
              <a:t> % O</a:t>
            </a:r>
            <a:r>
              <a:rPr lang="en-US" sz="2400" baseline="-25000" dirty="0">
                <a:ea typeface="ＭＳ Ｐゴシック" charset="0"/>
                <a:cs typeface="ＭＳ Ｐゴシック" charset="0"/>
              </a:rPr>
              <a:t>2</a:t>
            </a:r>
            <a:endParaRPr lang="en-US" sz="2400" dirty="0"/>
          </a:p>
        </p:txBody>
      </p:sp>
      <p:sp>
        <p:nvSpPr>
          <p:cNvPr id="9" name="TextBox 7"/>
          <p:cNvSpPr txBox="1">
            <a:spLocks noChangeArrowheads="1"/>
          </p:cNvSpPr>
          <p:nvPr/>
        </p:nvSpPr>
        <p:spPr bwMode="auto">
          <a:xfrm>
            <a:off x="4716016" y="1916832"/>
            <a:ext cx="3048000"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dirty="0"/>
              <a:t>At low enough concentrations you can be unconscious in less that a minute with NO warning</a:t>
            </a:r>
          </a:p>
          <a:p>
            <a:pPr eaLnBrk="1" hangingPunct="1"/>
            <a:endParaRPr lang="en-US" sz="2000" dirty="0"/>
          </a:p>
          <a:p>
            <a:pPr eaLnBrk="1" hangingPunct="1"/>
            <a:r>
              <a:rPr lang="en-US" sz="2000" dirty="0"/>
              <a:t>This is one of the things that makes ODH so dangerous &amp; frequently results in multiple fatalities</a:t>
            </a:r>
          </a:p>
          <a:p>
            <a:pPr eaLnBrk="1" hangingPunct="1"/>
            <a:endParaRPr lang="en-US" sz="2000" dirty="0"/>
          </a:p>
        </p:txBody>
      </p:sp>
      <p:sp>
        <p:nvSpPr>
          <p:cNvPr id="2" name="Date Placeholder 1"/>
          <p:cNvSpPr>
            <a:spLocks noGrp="1"/>
          </p:cNvSpPr>
          <p:nvPr>
            <p:ph type="dt" sz="half" idx="10"/>
          </p:nvPr>
        </p:nvSpPr>
        <p:spPr/>
        <p:txBody>
          <a:bodyPr/>
          <a:lstStyle/>
          <a:p>
            <a:r>
              <a:rPr lang="sv-SE"/>
              <a:t>Winter 2025</a:t>
            </a:r>
            <a:endParaRPr lang="sv-SE" dirty="0"/>
          </a:p>
        </p:txBody>
      </p:sp>
      <p:sp>
        <p:nvSpPr>
          <p:cNvPr id="3" name="Footer Placeholder 2"/>
          <p:cNvSpPr>
            <a:spLocks noGrp="1"/>
          </p:cNvSpPr>
          <p:nvPr>
            <p:ph type="ftr" sz="quarter" idx="11"/>
          </p:nvPr>
        </p:nvSpPr>
        <p:spPr>
          <a:xfrm>
            <a:off x="4355976" y="6309320"/>
            <a:ext cx="3600400" cy="365125"/>
          </a:xfrm>
        </p:spPr>
        <p:txBody>
          <a:bodyPr/>
          <a:lstStyle/>
          <a:p>
            <a:r>
              <a:rPr lang="de-DE"/>
              <a:t>Cryogenic Safety J.G. Weisend II</a:t>
            </a:r>
            <a:endParaRPr lang="sv-SE" dirty="0"/>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539552" y="1484784"/>
            <a:ext cx="3316288" cy="5027613"/>
          </a:xfrm>
          <a:noFill/>
        </p:spPr>
      </p:pic>
      <p:sp>
        <p:nvSpPr>
          <p:cNvPr id="4" name="Slide Number Placeholder 3">
            <a:extLst>
              <a:ext uri="{FF2B5EF4-FFF2-40B4-BE49-F238E27FC236}">
                <a16:creationId xmlns:a16="http://schemas.microsoft.com/office/drawing/2014/main" id="{5C620CB1-81B3-504F-B213-2493977EB845}"/>
              </a:ext>
            </a:extLst>
          </p:cNvPr>
          <p:cNvSpPr>
            <a:spLocks noGrp="1"/>
          </p:cNvSpPr>
          <p:nvPr>
            <p:ph type="sldNum" sz="quarter" idx="12"/>
          </p:nvPr>
        </p:nvSpPr>
        <p:spPr/>
        <p:txBody>
          <a:bodyPr/>
          <a:lstStyle/>
          <a:p>
            <a:fld id="{038C62C7-F79B-CD4A-A5DF-5683BBEC4A65}" type="slidenum">
              <a:rPr lang="sv-SE" smtClean="0"/>
              <a:t>34</a:t>
            </a:fld>
            <a:endParaRPr lang="sv-SE"/>
          </a:p>
        </p:txBody>
      </p:sp>
    </p:spTree>
    <p:extLst>
      <p:ext uri="{BB962C8B-B14F-4D97-AF65-F5344CB8AC3E}">
        <p14:creationId xmlns:p14="http://schemas.microsoft.com/office/powerpoint/2010/main" val="2150031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16632"/>
            <a:ext cx="7139136" cy="1143000"/>
          </a:xfrm>
        </p:spPr>
        <p:txBody>
          <a:bodyPr/>
          <a:lstStyle/>
          <a:p>
            <a:pPr algn="ctr"/>
            <a:r>
              <a:rPr lang="en-US" dirty="0">
                <a:ea typeface="ＭＳ Ｐゴシック" charset="0"/>
                <a:cs typeface="ＭＳ Ｐゴシック" charset="0"/>
              </a:rPr>
              <a:t>ODH Safety Basics</a:t>
            </a:r>
            <a:endParaRPr lang="en-US" dirty="0"/>
          </a:p>
        </p:txBody>
      </p:sp>
      <p:sp>
        <p:nvSpPr>
          <p:cNvPr id="3" name="Content Placeholder 2"/>
          <p:cNvSpPr>
            <a:spLocks noGrp="1"/>
          </p:cNvSpPr>
          <p:nvPr>
            <p:ph idx="1"/>
          </p:nvPr>
        </p:nvSpPr>
        <p:spPr>
          <a:xfrm>
            <a:off x="457200" y="1600200"/>
            <a:ext cx="8229600" cy="4781128"/>
          </a:xfrm>
        </p:spPr>
        <p:txBody>
          <a:bodyPr>
            <a:normAutofit fontScale="92500" lnSpcReduction="20000"/>
          </a:bodyPr>
          <a:lstStyle/>
          <a:p>
            <a:r>
              <a:rPr lang="en-US" dirty="0">
                <a:solidFill>
                  <a:srgbClr val="000000"/>
                </a:solidFill>
                <a:ea typeface="ＭＳ Ｐゴシック" charset="0"/>
                <a:cs typeface="ＭＳ Ｐゴシック" charset="0"/>
              </a:rPr>
              <a:t>Understand the  problem</a:t>
            </a:r>
          </a:p>
          <a:p>
            <a:r>
              <a:rPr lang="en-US" dirty="0">
                <a:solidFill>
                  <a:srgbClr val="000000"/>
                </a:solidFill>
                <a:ea typeface="ＭＳ Ｐゴシック" charset="0"/>
                <a:cs typeface="ＭＳ Ｐゴシック" charset="0"/>
              </a:rPr>
              <a:t>Determine level of risk</a:t>
            </a:r>
          </a:p>
          <a:p>
            <a:pPr lvl="1"/>
            <a:r>
              <a:rPr lang="en-US" dirty="0">
                <a:solidFill>
                  <a:srgbClr val="000000"/>
                </a:solidFill>
                <a:ea typeface="ＭＳ Ｐゴシック" charset="0"/>
                <a:cs typeface="ＭＳ Ｐゴシック" charset="0"/>
              </a:rPr>
              <a:t>For each use of cryogenic liquids or inert gases a formal written analysis of the risk ODH posed should be done. The details of this may vary from institution to institution and may be driven by regulatory requirements.</a:t>
            </a:r>
          </a:p>
          <a:p>
            <a:pPr lvl="1"/>
            <a:r>
              <a:rPr lang="en-US" dirty="0">
                <a:solidFill>
                  <a:srgbClr val="000000"/>
                </a:solidFill>
                <a:ea typeface="ＭＳ Ｐゴシック" charset="0"/>
                <a:cs typeface="ＭＳ Ｐゴシック" charset="0"/>
              </a:rPr>
              <a:t>One technique used by many laboratories (</a:t>
            </a:r>
            <a:r>
              <a:rPr lang="en-US" dirty="0" err="1">
                <a:solidFill>
                  <a:srgbClr val="000000"/>
                </a:solidFill>
                <a:ea typeface="ＭＳ Ｐゴシック" charset="0"/>
                <a:cs typeface="ＭＳ Ｐゴシック" charset="0"/>
              </a:rPr>
              <a:t>ESS,Fermilab</a:t>
            </a:r>
            <a:r>
              <a:rPr lang="en-US" dirty="0">
                <a:solidFill>
                  <a:srgbClr val="000000"/>
                </a:solidFill>
                <a:ea typeface="ＭＳ Ｐゴシック" charset="0"/>
                <a:cs typeface="ＭＳ Ｐゴシック" charset="0"/>
              </a:rPr>
              <a:t>, </a:t>
            </a:r>
            <a:r>
              <a:rPr lang="en-US" dirty="0" err="1">
                <a:solidFill>
                  <a:srgbClr val="000000"/>
                </a:solidFill>
                <a:ea typeface="ＭＳ Ｐゴシック" charset="0"/>
                <a:cs typeface="ＭＳ Ｐゴシック" charset="0"/>
              </a:rPr>
              <a:t>Jlab</a:t>
            </a:r>
            <a:r>
              <a:rPr lang="en-US" dirty="0">
                <a:solidFill>
                  <a:srgbClr val="000000"/>
                </a:solidFill>
                <a:ea typeface="ＭＳ Ｐゴシック" charset="0"/>
                <a:cs typeface="ＭＳ Ｐゴシック" charset="0"/>
              </a:rPr>
              <a:t>, SLAC, BNL) is the calculation of a ODH Fatality Rate. The size of this rate is then tied to a ODH class and each class is linked to specific required mitigations</a:t>
            </a:r>
          </a:p>
          <a:p>
            <a:r>
              <a:rPr lang="en-US" dirty="0">
                <a:solidFill>
                  <a:srgbClr val="000000"/>
                </a:solidFill>
                <a:ea typeface="ＭＳ Ｐゴシック" charset="0"/>
                <a:cs typeface="ＭＳ Ｐゴシック" charset="0"/>
              </a:rPr>
              <a:t>Apply mitigations to reduce the risk</a:t>
            </a:r>
          </a:p>
          <a:p>
            <a:r>
              <a:rPr lang="en-US" dirty="0">
                <a:solidFill>
                  <a:srgbClr val="000000"/>
                </a:solidFill>
                <a:ea typeface="ＭＳ Ｐゴシック" charset="0"/>
                <a:cs typeface="ＭＳ Ｐゴシック" charset="0"/>
              </a:rPr>
              <a:t>Have a plan to respond to emergencies</a:t>
            </a:r>
          </a:p>
          <a:p>
            <a:r>
              <a:rPr lang="en-US" u="sng" dirty="0">
                <a:solidFill>
                  <a:srgbClr val="000000"/>
                </a:solidFill>
                <a:ea typeface="ＭＳ Ｐゴシック" charset="0"/>
                <a:cs typeface="ＭＳ Ｐゴシック" charset="0"/>
              </a:rPr>
              <a:t>ALL users of cryogenic fluids no matter how small should analyze their risk and consider mitigations</a:t>
            </a:r>
          </a:p>
          <a:p>
            <a:pPr lvl="1"/>
            <a:r>
              <a:rPr lang="en-US" dirty="0">
                <a:solidFill>
                  <a:srgbClr val="000000"/>
                </a:solidFill>
                <a:ea typeface="ＭＳ Ｐゴシック" charset="0"/>
              </a:rPr>
              <a:t>At a minimum, everyone should be trained to understand the hazard</a:t>
            </a:r>
          </a:p>
          <a:p>
            <a:endParaRPr lang="en-US" dirty="0">
              <a:ea typeface="ＭＳ Ｐゴシック" charset="0"/>
              <a:cs typeface="ＭＳ Ｐゴシック" charset="0"/>
            </a:endParaRPr>
          </a:p>
          <a:p>
            <a:endParaRPr lang="en-US" dirty="0"/>
          </a:p>
        </p:txBody>
      </p:sp>
      <p:sp>
        <p:nvSpPr>
          <p:cNvPr id="5" name="Date Placeholder 4"/>
          <p:cNvSpPr>
            <a:spLocks noGrp="1"/>
          </p:cNvSpPr>
          <p:nvPr>
            <p:ph type="dt" sz="half" idx="10"/>
          </p:nvPr>
        </p:nvSpPr>
        <p:spPr/>
        <p:txBody>
          <a:bodyPr/>
          <a:lstStyle/>
          <a:p>
            <a:r>
              <a:rPr lang="sv-SE"/>
              <a:t>Winter 2025</a:t>
            </a:r>
            <a:endParaRPr lang="sv-SE" dirty="0"/>
          </a:p>
        </p:txBody>
      </p:sp>
      <p:sp>
        <p:nvSpPr>
          <p:cNvPr id="6" name="Footer Placeholder 5"/>
          <p:cNvSpPr>
            <a:spLocks noGrp="1"/>
          </p:cNvSpPr>
          <p:nvPr>
            <p:ph type="ftr" sz="quarter" idx="11"/>
          </p:nvPr>
        </p:nvSpPr>
        <p:spPr>
          <a:xfrm>
            <a:off x="3124200" y="6356350"/>
            <a:ext cx="3248000" cy="365125"/>
          </a:xfrm>
        </p:spPr>
        <p:txBody>
          <a:bodyPr/>
          <a:lstStyle/>
          <a:p>
            <a:r>
              <a:rPr lang="de-DE"/>
              <a:t>Cryogenic Safety J.G. Weisend II</a:t>
            </a:r>
            <a:endParaRPr lang="sv-SE" dirty="0"/>
          </a:p>
        </p:txBody>
      </p:sp>
      <p:sp>
        <p:nvSpPr>
          <p:cNvPr id="4" name="Slide Number Placeholder 3">
            <a:extLst>
              <a:ext uri="{FF2B5EF4-FFF2-40B4-BE49-F238E27FC236}">
                <a16:creationId xmlns:a16="http://schemas.microsoft.com/office/drawing/2014/main" id="{09F13976-2524-3841-8184-A054293F2CB7}"/>
              </a:ext>
            </a:extLst>
          </p:cNvPr>
          <p:cNvSpPr>
            <a:spLocks noGrp="1"/>
          </p:cNvSpPr>
          <p:nvPr>
            <p:ph type="sldNum" sz="quarter" idx="12"/>
          </p:nvPr>
        </p:nvSpPr>
        <p:spPr/>
        <p:txBody>
          <a:bodyPr/>
          <a:lstStyle/>
          <a:p>
            <a:fld id="{038C62C7-F79B-CD4A-A5DF-5683BBEC4A65}" type="slidenum">
              <a:rPr lang="sv-SE" smtClean="0"/>
              <a:t>35</a:t>
            </a:fld>
            <a:endParaRPr lang="sv-SE"/>
          </a:p>
        </p:txBody>
      </p:sp>
    </p:spTree>
    <p:extLst>
      <p:ext uri="{BB962C8B-B14F-4D97-AF65-F5344CB8AC3E}">
        <p14:creationId xmlns:p14="http://schemas.microsoft.com/office/powerpoint/2010/main" val="4292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6632"/>
            <a:ext cx="7139136" cy="1143000"/>
          </a:xfrm>
        </p:spPr>
        <p:txBody>
          <a:bodyPr/>
          <a:lstStyle/>
          <a:p>
            <a:pPr algn="ctr"/>
            <a:r>
              <a:rPr lang="en-US" dirty="0">
                <a:ea typeface="ＭＳ Ｐゴシック" charset="0"/>
                <a:cs typeface="ＭＳ Ｐゴシック" charset="0"/>
              </a:rPr>
              <a:t>ODH Mitigations</a:t>
            </a:r>
            <a:endParaRPr lang="en-US" dirty="0"/>
          </a:p>
        </p:txBody>
      </p:sp>
      <p:sp>
        <p:nvSpPr>
          <p:cNvPr id="3" name="Content Placeholder 2"/>
          <p:cNvSpPr>
            <a:spLocks noGrp="1"/>
          </p:cNvSpPr>
          <p:nvPr>
            <p:ph idx="1"/>
          </p:nvPr>
        </p:nvSpPr>
        <p:spPr>
          <a:xfrm>
            <a:off x="251520" y="1484784"/>
            <a:ext cx="8640960" cy="4997152"/>
          </a:xfrm>
        </p:spPr>
        <p:txBody>
          <a:bodyPr>
            <a:normAutofit fontScale="85000" lnSpcReduction="20000"/>
          </a:bodyPr>
          <a:lstStyle/>
          <a:p>
            <a:r>
              <a:rPr lang="en-US" dirty="0">
                <a:solidFill>
                  <a:srgbClr val="000000"/>
                </a:solidFill>
                <a:ea typeface="ＭＳ Ｐゴシック" charset="0"/>
                <a:cs typeface="ＭＳ Ｐゴシック" charset="0"/>
              </a:rPr>
              <a:t>Best solution: Eliminate the hazard by design choices</a:t>
            </a:r>
          </a:p>
          <a:p>
            <a:pPr lvl="1"/>
            <a:r>
              <a:rPr lang="en-US" dirty="0">
                <a:solidFill>
                  <a:srgbClr val="000000"/>
                </a:solidFill>
                <a:ea typeface="ＭＳ Ｐゴシック" charset="0"/>
              </a:rPr>
              <a:t>Reduce inventory of cryogenic fluids &amp; compressed gases</a:t>
            </a:r>
          </a:p>
          <a:p>
            <a:pPr lvl="2"/>
            <a:r>
              <a:rPr lang="en-US" dirty="0">
                <a:solidFill>
                  <a:srgbClr val="000000"/>
                </a:solidFill>
                <a:ea typeface="ＭＳ Ｐゴシック" charset="0"/>
              </a:rPr>
              <a:t>Use minimum amounts of cryogens or oxygen displacing gas</a:t>
            </a:r>
          </a:p>
          <a:p>
            <a:pPr lvl="2"/>
            <a:r>
              <a:rPr lang="en-US" dirty="0">
                <a:solidFill>
                  <a:srgbClr val="000000"/>
                </a:solidFill>
                <a:ea typeface="ＭＳ Ｐゴシック" charset="0"/>
              </a:rPr>
              <a:t>Restricted Flow </a:t>
            </a:r>
            <a:r>
              <a:rPr lang="en-US" dirty="0" err="1">
                <a:solidFill>
                  <a:srgbClr val="000000"/>
                </a:solidFill>
                <a:ea typeface="ＭＳ Ｐゴシック" charset="0"/>
              </a:rPr>
              <a:t>Orifaces</a:t>
            </a:r>
            <a:r>
              <a:rPr lang="en-US" dirty="0">
                <a:solidFill>
                  <a:srgbClr val="000000"/>
                </a:solidFill>
                <a:ea typeface="ＭＳ Ｐゴシック" charset="0"/>
              </a:rPr>
              <a:t> (RFOs) passive devices used in conjunction with compressed gas systems to reduce the amount of oxygen displacing gas that can enter an area.</a:t>
            </a:r>
          </a:p>
          <a:p>
            <a:pPr lvl="1"/>
            <a:r>
              <a:rPr lang="en-US" dirty="0">
                <a:solidFill>
                  <a:srgbClr val="000000"/>
                </a:solidFill>
                <a:ea typeface="ＭＳ Ｐゴシック" charset="0"/>
              </a:rPr>
              <a:t>Do not conduct cryogenic activities in small spaces</a:t>
            </a:r>
          </a:p>
          <a:p>
            <a:pPr lvl="1"/>
            <a:r>
              <a:rPr lang="en-US" dirty="0">
                <a:solidFill>
                  <a:srgbClr val="000000"/>
                </a:solidFill>
                <a:ea typeface="ＭＳ Ｐゴシック" charset="0"/>
              </a:rPr>
              <a:t>Do not transport cryogens in closed vehicles or in elevators with people</a:t>
            </a:r>
          </a:p>
          <a:p>
            <a:pPr lvl="1"/>
            <a:r>
              <a:rPr lang="en-US" dirty="0">
                <a:solidFill>
                  <a:srgbClr val="000000"/>
                </a:solidFill>
                <a:ea typeface="ＭＳ Ｐゴシック" charset="0"/>
              </a:rPr>
              <a:t>Do not use LN</a:t>
            </a:r>
            <a:r>
              <a:rPr lang="en-US" baseline="-25000" dirty="0">
                <a:solidFill>
                  <a:srgbClr val="000000"/>
                </a:solidFill>
                <a:ea typeface="ＭＳ Ｐゴシック" charset="0"/>
              </a:rPr>
              <a:t>2</a:t>
            </a:r>
            <a:r>
              <a:rPr lang="en-US" dirty="0">
                <a:solidFill>
                  <a:srgbClr val="000000"/>
                </a:solidFill>
                <a:ea typeface="ＭＳ Ｐゴシック" charset="0"/>
              </a:rPr>
              <a:t> underground</a:t>
            </a:r>
          </a:p>
          <a:p>
            <a:r>
              <a:rPr lang="en-US" dirty="0">
                <a:solidFill>
                  <a:srgbClr val="000000"/>
                </a:solidFill>
                <a:ea typeface="ＭＳ Ｐゴシック" charset="0"/>
                <a:cs typeface="ＭＳ Ｐゴシック" charset="0"/>
              </a:rPr>
              <a:t>Training</a:t>
            </a:r>
          </a:p>
          <a:p>
            <a:pPr lvl="1"/>
            <a:r>
              <a:rPr lang="en-US" dirty="0">
                <a:solidFill>
                  <a:srgbClr val="000000"/>
                </a:solidFill>
                <a:ea typeface="ＭＳ Ｐゴシック" charset="0"/>
              </a:rPr>
              <a:t>Everyone working in a possible ODH area should be made aware of the hazard and know what to do in the event of an incident or alarm</a:t>
            </a:r>
          </a:p>
          <a:p>
            <a:pPr lvl="2"/>
            <a:r>
              <a:rPr lang="en-US" dirty="0">
                <a:solidFill>
                  <a:srgbClr val="000000"/>
                </a:solidFill>
                <a:ea typeface="ヒラギノ角ゴ Pro W3" charset="0"/>
                <a:cs typeface="ヒラギノ角ゴ Pro W3" charset="0"/>
              </a:rPr>
              <a:t>This includes periodic workers such as security staff, custodial staff and contractors</a:t>
            </a:r>
          </a:p>
          <a:p>
            <a:pPr lvl="2"/>
            <a:r>
              <a:rPr lang="en-US" dirty="0">
                <a:solidFill>
                  <a:srgbClr val="000000"/>
                </a:solidFill>
                <a:ea typeface="ヒラギノ角ゴ Pro W3" charset="0"/>
                <a:cs typeface="ヒラギノ角ゴ Pro W3" charset="0"/>
              </a:rPr>
              <a:t>Visitors should be escorted</a:t>
            </a:r>
          </a:p>
          <a:p>
            <a:r>
              <a:rPr lang="en-US" dirty="0">
                <a:solidFill>
                  <a:srgbClr val="000000"/>
                </a:solidFill>
                <a:ea typeface="ＭＳ Ｐゴシック" charset="0"/>
                <a:cs typeface="ＭＳ Ｐゴシック" charset="0"/>
              </a:rPr>
              <a:t>Signs</a:t>
            </a:r>
          </a:p>
          <a:p>
            <a:pPr lvl="1"/>
            <a:r>
              <a:rPr lang="en-US" dirty="0">
                <a:solidFill>
                  <a:srgbClr val="000000"/>
                </a:solidFill>
                <a:ea typeface="ＭＳ Ｐゴシック" charset="0"/>
              </a:rPr>
              <a:t>Notify people of the hazard and proper response</a:t>
            </a:r>
          </a:p>
          <a:p>
            <a:pPr lvl="1"/>
            <a:r>
              <a:rPr lang="en-US" dirty="0">
                <a:solidFill>
                  <a:srgbClr val="000000"/>
                </a:solidFill>
                <a:ea typeface="ＭＳ Ｐゴシック" charset="0"/>
              </a:rPr>
              <a:t>Indicate that only trained people are authorized to be there</a:t>
            </a:r>
          </a:p>
          <a:p>
            <a:pPr marL="914400" lvl="2" indent="0">
              <a:buNone/>
            </a:pPr>
            <a:endParaRPr lang="en-US" dirty="0">
              <a:solidFill>
                <a:srgbClr val="000000"/>
              </a:solidFill>
              <a:ea typeface="ヒラギノ角ゴ Pro W3" charset="0"/>
              <a:cs typeface="ヒラギノ角ゴ Pro W3" charset="0"/>
            </a:endParaRPr>
          </a:p>
        </p:txBody>
      </p:sp>
      <p:sp>
        <p:nvSpPr>
          <p:cNvPr id="5" name="Date Placeholder 4"/>
          <p:cNvSpPr>
            <a:spLocks noGrp="1"/>
          </p:cNvSpPr>
          <p:nvPr>
            <p:ph type="dt" sz="half" idx="10"/>
          </p:nvPr>
        </p:nvSpPr>
        <p:spPr/>
        <p:txBody>
          <a:bodyPr/>
          <a:lstStyle/>
          <a:p>
            <a:r>
              <a:rPr lang="sv-SE"/>
              <a:t>Winter 2025</a:t>
            </a:r>
            <a:endParaRPr lang="sv-SE" dirty="0"/>
          </a:p>
        </p:txBody>
      </p:sp>
      <p:sp>
        <p:nvSpPr>
          <p:cNvPr id="6" name="Footer Placeholder 5"/>
          <p:cNvSpPr>
            <a:spLocks noGrp="1"/>
          </p:cNvSpPr>
          <p:nvPr>
            <p:ph type="ftr" sz="quarter" idx="11"/>
          </p:nvPr>
        </p:nvSpPr>
        <p:spPr>
          <a:xfrm>
            <a:off x="3124200" y="6356350"/>
            <a:ext cx="3392016" cy="365125"/>
          </a:xfrm>
        </p:spPr>
        <p:txBody>
          <a:bodyPr/>
          <a:lstStyle/>
          <a:p>
            <a:r>
              <a:rPr lang="de-DE"/>
              <a:t>Cryogenic Safety J.G. Weisend II</a:t>
            </a:r>
            <a:endParaRPr lang="sv-SE" dirty="0"/>
          </a:p>
        </p:txBody>
      </p:sp>
      <p:sp>
        <p:nvSpPr>
          <p:cNvPr id="4" name="Slide Number Placeholder 3">
            <a:extLst>
              <a:ext uri="{FF2B5EF4-FFF2-40B4-BE49-F238E27FC236}">
                <a16:creationId xmlns:a16="http://schemas.microsoft.com/office/drawing/2014/main" id="{C8417E93-3CEC-0543-8573-87E76EA1C9FC}"/>
              </a:ext>
            </a:extLst>
          </p:cNvPr>
          <p:cNvSpPr>
            <a:spLocks noGrp="1"/>
          </p:cNvSpPr>
          <p:nvPr>
            <p:ph type="sldNum" sz="quarter" idx="12"/>
          </p:nvPr>
        </p:nvSpPr>
        <p:spPr/>
        <p:txBody>
          <a:bodyPr/>
          <a:lstStyle/>
          <a:p>
            <a:fld id="{038C62C7-F79B-CD4A-A5DF-5683BBEC4A65}" type="slidenum">
              <a:rPr lang="sv-SE" smtClean="0"/>
              <a:t>36</a:t>
            </a:fld>
            <a:endParaRPr lang="sv-SE"/>
          </a:p>
        </p:txBody>
      </p:sp>
    </p:spTree>
    <p:extLst>
      <p:ext uri="{BB962C8B-B14F-4D97-AF65-F5344CB8AC3E}">
        <p14:creationId xmlns:p14="http://schemas.microsoft.com/office/powerpoint/2010/main" val="1618297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16632"/>
            <a:ext cx="7139136" cy="1143000"/>
          </a:xfrm>
        </p:spPr>
        <p:txBody>
          <a:bodyPr>
            <a:normAutofit/>
          </a:bodyPr>
          <a:lstStyle/>
          <a:p>
            <a:pPr algn="ctr"/>
            <a:r>
              <a:rPr lang="en-US" sz="2800" dirty="0"/>
              <a:t>ODH Mitigations</a:t>
            </a:r>
          </a:p>
        </p:txBody>
      </p:sp>
      <p:pic>
        <p:nvPicPr>
          <p:cNvPr id="9" name="Picture 8"/>
          <p:cNvPicPr>
            <a:picLocks noChangeAspect="1"/>
          </p:cNvPicPr>
          <p:nvPr/>
        </p:nvPicPr>
        <p:blipFill>
          <a:blip r:embed="rId2"/>
          <a:stretch>
            <a:fillRect/>
          </a:stretch>
        </p:blipFill>
        <p:spPr>
          <a:xfrm>
            <a:off x="179512" y="2564904"/>
            <a:ext cx="8813800" cy="3073400"/>
          </a:xfrm>
          <a:prstGeom prst="rect">
            <a:avLst/>
          </a:prstGeom>
        </p:spPr>
      </p:pic>
      <p:sp>
        <p:nvSpPr>
          <p:cNvPr id="10" name="TextBox 9"/>
          <p:cNvSpPr txBox="1"/>
          <p:nvPr/>
        </p:nvSpPr>
        <p:spPr>
          <a:xfrm>
            <a:off x="1331640" y="5877272"/>
            <a:ext cx="6583854" cy="369332"/>
          </a:xfrm>
          <a:prstGeom prst="rect">
            <a:avLst/>
          </a:prstGeom>
          <a:noFill/>
        </p:spPr>
        <p:txBody>
          <a:bodyPr wrap="none" rtlCol="0">
            <a:spAutoFit/>
          </a:bodyPr>
          <a:lstStyle/>
          <a:p>
            <a:r>
              <a:rPr lang="en-US" b="1" dirty="0"/>
              <a:t>Note that this last point can be challenging in tunnel environments</a:t>
            </a:r>
          </a:p>
        </p:txBody>
      </p:sp>
      <p:sp>
        <p:nvSpPr>
          <p:cNvPr id="3" name="Date Placeholder 2"/>
          <p:cNvSpPr>
            <a:spLocks noGrp="1"/>
          </p:cNvSpPr>
          <p:nvPr>
            <p:ph type="dt" sz="half" idx="10"/>
          </p:nvPr>
        </p:nvSpPr>
        <p:spPr/>
        <p:txBody>
          <a:bodyPr/>
          <a:lstStyle/>
          <a:p>
            <a:r>
              <a:rPr lang="sv-SE"/>
              <a:t>Winter 2025</a:t>
            </a:r>
            <a:endParaRPr lang="sv-SE" dirty="0"/>
          </a:p>
        </p:txBody>
      </p:sp>
      <p:sp>
        <p:nvSpPr>
          <p:cNvPr id="5" name="Footer Placeholder 4"/>
          <p:cNvSpPr>
            <a:spLocks noGrp="1"/>
          </p:cNvSpPr>
          <p:nvPr>
            <p:ph type="ftr" sz="quarter" idx="11"/>
          </p:nvPr>
        </p:nvSpPr>
        <p:spPr>
          <a:xfrm>
            <a:off x="3124200" y="6356350"/>
            <a:ext cx="3536032" cy="365125"/>
          </a:xfrm>
        </p:spPr>
        <p:txBody>
          <a:bodyPr/>
          <a:lstStyle/>
          <a:p>
            <a:r>
              <a:rPr lang="de-DE"/>
              <a:t>Cryogenic Safety J.G. Weisend II</a:t>
            </a:r>
            <a:endParaRPr lang="sv-SE" dirty="0"/>
          </a:p>
        </p:txBody>
      </p:sp>
      <p:sp>
        <p:nvSpPr>
          <p:cNvPr id="6" name="TextBox 5"/>
          <p:cNvSpPr txBox="1"/>
          <p:nvPr/>
        </p:nvSpPr>
        <p:spPr>
          <a:xfrm>
            <a:off x="1403648" y="1484784"/>
            <a:ext cx="5913272" cy="1015663"/>
          </a:xfrm>
          <a:prstGeom prst="rect">
            <a:avLst/>
          </a:prstGeom>
          <a:noFill/>
        </p:spPr>
        <p:txBody>
          <a:bodyPr wrap="none" rtlCol="0">
            <a:spAutoFit/>
          </a:bodyPr>
          <a:lstStyle/>
          <a:p>
            <a:r>
              <a:rPr lang="en-US" sz="2000" dirty="0"/>
              <a:t>If at all possible vent relief  devices outside of buildings</a:t>
            </a:r>
          </a:p>
          <a:p>
            <a:endParaRPr lang="en-US" sz="2000" dirty="0"/>
          </a:p>
          <a:p>
            <a:r>
              <a:rPr lang="en-US" sz="2000" dirty="0"/>
              <a:t>An example policy from SLAC is shown below </a:t>
            </a:r>
          </a:p>
        </p:txBody>
      </p:sp>
      <p:sp>
        <p:nvSpPr>
          <p:cNvPr id="4" name="Slide Number Placeholder 3">
            <a:extLst>
              <a:ext uri="{FF2B5EF4-FFF2-40B4-BE49-F238E27FC236}">
                <a16:creationId xmlns:a16="http://schemas.microsoft.com/office/drawing/2014/main" id="{0D394A07-869D-CA4C-B70D-4D1807553B38}"/>
              </a:ext>
            </a:extLst>
          </p:cNvPr>
          <p:cNvSpPr>
            <a:spLocks noGrp="1"/>
          </p:cNvSpPr>
          <p:nvPr>
            <p:ph type="sldNum" sz="quarter" idx="12"/>
          </p:nvPr>
        </p:nvSpPr>
        <p:spPr/>
        <p:txBody>
          <a:bodyPr/>
          <a:lstStyle/>
          <a:p>
            <a:fld id="{038C62C7-F79B-CD4A-A5DF-5683BBEC4A65}" type="slidenum">
              <a:rPr lang="sv-SE" smtClean="0"/>
              <a:t>37</a:t>
            </a:fld>
            <a:endParaRPr lang="sv-SE"/>
          </a:p>
        </p:txBody>
      </p:sp>
    </p:spTree>
    <p:extLst>
      <p:ext uri="{BB962C8B-B14F-4D97-AF65-F5344CB8AC3E}">
        <p14:creationId xmlns:p14="http://schemas.microsoft.com/office/powerpoint/2010/main" val="1328712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60648"/>
            <a:ext cx="7139136" cy="1143000"/>
          </a:xfrm>
        </p:spPr>
        <p:txBody>
          <a:bodyPr/>
          <a:lstStyle/>
          <a:p>
            <a:pPr algn="ctr"/>
            <a:r>
              <a:rPr lang="en-US" dirty="0">
                <a:ea typeface="ＭＳ Ｐゴシック" charset="0"/>
                <a:cs typeface="ＭＳ Ｐゴシック" charset="0"/>
              </a:rPr>
              <a:t>ODH Mitigations</a:t>
            </a:r>
            <a:endParaRPr lang="en-US" dirty="0"/>
          </a:p>
        </p:txBody>
      </p:sp>
      <p:sp>
        <p:nvSpPr>
          <p:cNvPr id="3" name="Content Placeholder 2"/>
          <p:cNvSpPr>
            <a:spLocks noGrp="1"/>
          </p:cNvSpPr>
          <p:nvPr>
            <p:ph idx="1"/>
          </p:nvPr>
        </p:nvSpPr>
        <p:spPr>
          <a:xfrm>
            <a:off x="204866" y="1351720"/>
            <a:ext cx="8435280" cy="4525963"/>
          </a:xfrm>
        </p:spPr>
        <p:txBody>
          <a:bodyPr>
            <a:normAutofit/>
          </a:bodyPr>
          <a:lstStyle/>
          <a:p>
            <a:r>
              <a:rPr lang="en-US" sz="2000" dirty="0">
                <a:solidFill>
                  <a:srgbClr val="000000"/>
                </a:solidFill>
                <a:ea typeface="ＭＳ Ｐゴシック" charset="0"/>
              </a:rPr>
              <a:t>Work Rules</a:t>
            </a:r>
          </a:p>
          <a:p>
            <a:pPr lvl="1"/>
            <a:r>
              <a:rPr lang="en-US" sz="2000" dirty="0">
                <a:solidFill>
                  <a:srgbClr val="000000"/>
                </a:solidFill>
                <a:ea typeface="ＭＳ Ｐゴシック" charset="0"/>
              </a:rPr>
              <a:t>Prohibit activities that increase risk of an accident</a:t>
            </a:r>
          </a:p>
          <a:p>
            <a:pPr lvl="2"/>
            <a:r>
              <a:rPr lang="en-US" sz="1800" dirty="0">
                <a:solidFill>
                  <a:srgbClr val="000000"/>
                </a:solidFill>
                <a:ea typeface="ＭＳ Ｐゴシック" charset="0"/>
              </a:rPr>
              <a:t>ESS &amp; CERN: No tunnel entry during cool down and warm up of accelerator</a:t>
            </a:r>
          </a:p>
          <a:p>
            <a:pPr lvl="1"/>
            <a:r>
              <a:rPr lang="en-US" sz="2200" dirty="0">
                <a:solidFill>
                  <a:srgbClr val="000000"/>
                </a:solidFill>
                <a:ea typeface="ＭＳ Ｐゴシック" charset="0"/>
              </a:rPr>
              <a:t>Two Person Rule</a:t>
            </a:r>
          </a:p>
          <a:p>
            <a:pPr lvl="1"/>
            <a:r>
              <a:rPr lang="en-US" sz="2200" dirty="0">
                <a:solidFill>
                  <a:srgbClr val="000000"/>
                </a:solidFill>
                <a:ea typeface="ＭＳ Ｐゴシック" charset="0"/>
              </a:rPr>
              <a:t>Three Person Rule (unexposed observer)</a:t>
            </a:r>
          </a:p>
          <a:p>
            <a:r>
              <a:rPr lang="en-US" sz="2000" dirty="0">
                <a:solidFill>
                  <a:srgbClr val="000000"/>
                </a:solidFill>
                <a:ea typeface="ＭＳ Ｐゴシック" charset="0"/>
              </a:rPr>
              <a:t>Use of lintels and vents to keep helium away from escape routes</a:t>
            </a:r>
          </a:p>
          <a:p>
            <a:pPr lvl="1"/>
            <a:r>
              <a:rPr lang="en-US" sz="2000" dirty="0">
                <a:solidFill>
                  <a:srgbClr val="000000"/>
                </a:solidFill>
                <a:ea typeface="ＭＳ Ｐゴシック" charset="0"/>
              </a:rPr>
              <a:t>For example at </a:t>
            </a:r>
            <a:r>
              <a:rPr lang="en-US" sz="2000" dirty="0" err="1">
                <a:solidFill>
                  <a:srgbClr val="000000"/>
                </a:solidFill>
                <a:ea typeface="ＭＳ Ｐゴシック" charset="0"/>
              </a:rPr>
              <a:t>Jlab</a:t>
            </a:r>
            <a:endParaRPr lang="en-US" sz="2000" dirty="0">
              <a:solidFill>
                <a:srgbClr val="000000"/>
              </a:solidFill>
              <a:ea typeface="ＭＳ Ｐゴシック" charset="0"/>
            </a:endParaRPr>
          </a:p>
          <a:p>
            <a:pPr lvl="1"/>
            <a:endParaRPr lang="en-US" sz="2000" dirty="0">
              <a:solidFill>
                <a:srgbClr val="000000"/>
              </a:solidFill>
              <a:ea typeface="ＭＳ Ｐゴシック" charset="0"/>
            </a:endParaRPr>
          </a:p>
          <a:p>
            <a:pPr marL="457200" lvl="1" indent="0">
              <a:buNone/>
            </a:pPr>
            <a:endParaRPr lang="en-US" dirty="0">
              <a:solidFill>
                <a:srgbClr val="000000"/>
              </a:solidFill>
              <a:ea typeface="ＭＳ Ｐゴシック" charset="0"/>
            </a:endParaRPr>
          </a:p>
          <a:p>
            <a:pPr marL="0" indent="0">
              <a:buNone/>
            </a:pPr>
            <a:r>
              <a:rPr lang="en-US" dirty="0">
                <a:solidFill>
                  <a:srgbClr val="000000"/>
                </a:solidFill>
                <a:ea typeface="ＭＳ Ｐゴシック" charset="0"/>
              </a:rPr>
              <a:t>	</a:t>
            </a:r>
          </a:p>
          <a:p>
            <a:endParaRPr lang="en-US" dirty="0"/>
          </a:p>
        </p:txBody>
      </p:sp>
      <p:pic>
        <p:nvPicPr>
          <p:cNvPr id="5" name="Picture 4"/>
          <p:cNvPicPr>
            <a:picLocks noChangeAspect="1"/>
          </p:cNvPicPr>
          <p:nvPr/>
        </p:nvPicPr>
        <p:blipFill>
          <a:blip r:embed="rId2"/>
          <a:stretch>
            <a:fillRect/>
          </a:stretch>
        </p:blipFill>
        <p:spPr>
          <a:xfrm>
            <a:off x="971600" y="4157881"/>
            <a:ext cx="7596336" cy="2700119"/>
          </a:xfrm>
          <a:prstGeom prst="rect">
            <a:avLst/>
          </a:prstGeom>
        </p:spPr>
      </p:pic>
      <p:sp>
        <p:nvSpPr>
          <p:cNvPr id="6" name="Date Placeholder 5"/>
          <p:cNvSpPr>
            <a:spLocks noGrp="1"/>
          </p:cNvSpPr>
          <p:nvPr>
            <p:ph type="dt" sz="half" idx="10"/>
          </p:nvPr>
        </p:nvSpPr>
        <p:spPr/>
        <p:txBody>
          <a:bodyPr/>
          <a:lstStyle/>
          <a:p>
            <a:r>
              <a:rPr lang="sv-SE"/>
              <a:t>Winter 2025</a:t>
            </a:r>
            <a:endParaRPr lang="sv-SE" dirty="0"/>
          </a:p>
        </p:txBody>
      </p:sp>
      <p:sp>
        <p:nvSpPr>
          <p:cNvPr id="4" name="Footer Placeholder 3">
            <a:extLst>
              <a:ext uri="{FF2B5EF4-FFF2-40B4-BE49-F238E27FC236}">
                <a16:creationId xmlns:a16="http://schemas.microsoft.com/office/drawing/2014/main" id="{F11C4D15-84D0-F949-82ED-CD5F22F810B3}"/>
              </a:ext>
            </a:extLst>
          </p:cNvPr>
          <p:cNvSpPr>
            <a:spLocks noGrp="1"/>
          </p:cNvSpPr>
          <p:nvPr>
            <p:ph type="ftr" sz="quarter" idx="11"/>
          </p:nvPr>
        </p:nvSpPr>
        <p:spPr/>
        <p:txBody>
          <a:bodyPr/>
          <a:lstStyle/>
          <a:p>
            <a:r>
              <a:rPr lang="sv-SE"/>
              <a:t>Cryogenic Safety J.G. Weisend II</a:t>
            </a:r>
            <a:endParaRPr lang="sv-SE" dirty="0"/>
          </a:p>
        </p:txBody>
      </p:sp>
      <p:sp>
        <p:nvSpPr>
          <p:cNvPr id="7" name="Slide Number Placeholder 6">
            <a:extLst>
              <a:ext uri="{FF2B5EF4-FFF2-40B4-BE49-F238E27FC236}">
                <a16:creationId xmlns:a16="http://schemas.microsoft.com/office/drawing/2014/main" id="{C2CD5B2C-894B-A747-9F56-33F5473DD90E}"/>
              </a:ext>
            </a:extLst>
          </p:cNvPr>
          <p:cNvSpPr>
            <a:spLocks noGrp="1"/>
          </p:cNvSpPr>
          <p:nvPr>
            <p:ph type="sldNum" sz="quarter" idx="12"/>
          </p:nvPr>
        </p:nvSpPr>
        <p:spPr/>
        <p:txBody>
          <a:bodyPr/>
          <a:lstStyle/>
          <a:p>
            <a:fld id="{038C62C7-F79B-CD4A-A5DF-5683BBEC4A65}" type="slidenum">
              <a:rPr lang="sv-SE" smtClean="0"/>
              <a:t>38</a:t>
            </a:fld>
            <a:endParaRPr lang="sv-SE"/>
          </a:p>
        </p:txBody>
      </p:sp>
    </p:spTree>
    <p:extLst>
      <p:ext uri="{BB962C8B-B14F-4D97-AF65-F5344CB8AC3E}">
        <p14:creationId xmlns:p14="http://schemas.microsoft.com/office/powerpoint/2010/main" val="4131909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7139136" cy="1143000"/>
          </a:xfrm>
        </p:spPr>
        <p:txBody>
          <a:bodyPr/>
          <a:lstStyle/>
          <a:p>
            <a:pPr algn="ctr"/>
            <a:r>
              <a:rPr lang="en-US" dirty="0">
                <a:ea typeface="ＭＳ Ｐゴシック" charset="0"/>
                <a:cs typeface="ＭＳ Ｐゴシック" charset="0"/>
              </a:rPr>
              <a:t>ODH Mitigations</a:t>
            </a:r>
            <a:endParaRPr lang="en-US" dirty="0"/>
          </a:p>
        </p:txBody>
      </p:sp>
      <p:sp>
        <p:nvSpPr>
          <p:cNvPr id="3" name="Content Placeholder 2"/>
          <p:cNvSpPr>
            <a:spLocks noGrp="1"/>
          </p:cNvSpPr>
          <p:nvPr>
            <p:ph idx="1"/>
          </p:nvPr>
        </p:nvSpPr>
        <p:spPr>
          <a:xfrm>
            <a:off x="467544" y="1556792"/>
            <a:ext cx="8363272" cy="5069160"/>
          </a:xfrm>
        </p:spPr>
        <p:txBody>
          <a:bodyPr>
            <a:normAutofit fontScale="92500" lnSpcReduction="20000"/>
          </a:bodyPr>
          <a:lstStyle/>
          <a:p>
            <a:r>
              <a:rPr lang="en-US" dirty="0">
                <a:solidFill>
                  <a:srgbClr val="000000"/>
                </a:solidFill>
                <a:ea typeface="ＭＳ Ｐゴシック" charset="0"/>
                <a:cs typeface="ＭＳ Ｐゴシック" charset="0"/>
              </a:rPr>
              <a:t>Ventilation systems to increase air exchange and reduce the possibility of an oxygen deficient  atmosphere forming</a:t>
            </a:r>
          </a:p>
          <a:p>
            <a:pPr lvl="1"/>
            <a:r>
              <a:rPr lang="en-US" b="1" dirty="0">
                <a:solidFill>
                  <a:srgbClr val="FF0000"/>
                </a:solidFill>
                <a:ea typeface="ＭＳ Ｐゴシック" charset="0"/>
              </a:rPr>
              <a:t>Warning</a:t>
            </a:r>
            <a:r>
              <a:rPr lang="en-US" dirty="0">
                <a:solidFill>
                  <a:srgbClr val="000000"/>
                </a:solidFill>
                <a:ea typeface="ＭＳ Ｐゴシック" charset="0"/>
              </a:rPr>
              <a:t> If this approach is taken, the ventilation system must now be treated as a safety system with appropriate controls and redundancies</a:t>
            </a:r>
          </a:p>
          <a:p>
            <a:pPr lvl="2"/>
            <a:r>
              <a:rPr lang="en-US" dirty="0">
                <a:solidFill>
                  <a:srgbClr val="000000"/>
                </a:solidFill>
                <a:ea typeface="ヒラギノ角ゴ Pro W3" charset="0"/>
                <a:cs typeface="ヒラギノ角ゴ Pro W3" charset="0"/>
              </a:rPr>
              <a:t>What happens during maintenance or equipment failure?</a:t>
            </a:r>
          </a:p>
          <a:p>
            <a:pPr lvl="2"/>
            <a:r>
              <a:rPr lang="en-US" dirty="0">
                <a:solidFill>
                  <a:srgbClr val="000000"/>
                </a:solidFill>
                <a:ea typeface="ヒラギノ角ゴ Pro W3" charset="0"/>
                <a:cs typeface="ヒラギノ角ゴ Pro W3" charset="0"/>
              </a:rPr>
              <a:t>How do you know ventilation system is working?</a:t>
            </a:r>
          </a:p>
          <a:p>
            <a:r>
              <a:rPr lang="en-US" sz="2900" dirty="0">
                <a:solidFill>
                  <a:srgbClr val="000000"/>
                </a:solidFill>
                <a:ea typeface="ＭＳ Ｐゴシック" charset="0"/>
                <a:cs typeface="ＭＳ Ｐゴシック" charset="0"/>
              </a:rPr>
              <a:t>ODH Monitors and Alarms</a:t>
            </a:r>
          </a:p>
          <a:p>
            <a:pPr lvl="1"/>
            <a:r>
              <a:rPr lang="en-US" dirty="0">
                <a:solidFill>
                  <a:srgbClr val="000000"/>
                </a:solidFill>
                <a:ea typeface="ＭＳ Ｐゴシック" charset="0"/>
              </a:rPr>
              <a:t>A very common and effective mitigation. Commercial devices exist.</a:t>
            </a:r>
          </a:p>
          <a:p>
            <a:pPr lvl="1"/>
            <a:r>
              <a:rPr lang="en-US" dirty="0">
                <a:solidFill>
                  <a:srgbClr val="000000"/>
                </a:solidFill>
                <a:ea typeface="ＭＳ Ｐゴシック" charset="0"/>
              </a:rPr>
              <a:t>Indicates when a hazard exists</a:t>
            </a:r>
          </a:p>
          <a:p>
            <a:pPr lvl="1"/>
            <a:r>
              <a:rPr lang="en-US" dirty="0">
                <a:solidFill>
                  <a:srgbClr val="000000"/>
                </a:solidFill>
                <a:ea typeface="ＭＳ Ｐゴシック" charset="0"/>
              </a:rPr>
              <a:t>Very valuable in showing if a area has become dangerous during off hours</a:t>
            </a:r>
          </a:p>
          <a:p>
            <a:pPr lvl="1"/>
            <a:r>
              <a:rPr lang="en-US" dirty="0">
                <a:solidFill>
                  <a:srgbClr val="000000"/>
                </a:solidFill>
                <a:ea typeface="ＭＳ Ｐゴシック" charset="0"/>
              </a:rPr>
              <a:t>Alarms generally set to trip at 19.5% Oxygen </a:t>
            </a:r>
          </a:p>
          <a:p>
            <a:pPr lvl="1"/>
            <a:r>
              <a:rPr lang="en-US" dirty="0">
                <a:solidFill>
                  <a:srgbClr val="000000"/>
                </a:solidFill>
                <a:ea typeface="ＭＳ Ｐゴシック" charset="0"/>
              </a:rPr>
              <a:t>Alarms should include lights &amp; horn as well as an indicator at entrance to area</a:t>
            </a:r>
          </a:p>
          <a:p>
            <a:pPr lvl="1"/>
            <a:r>
              <a:rPr lang="en-US" dirty="0">
                <a:solidFill>
                  <a:srgbClr val="000000"/>
                </a:solidFill>
                <a:ea typeface="ＭＳ Ｐゴシック" charset="0"/>
              </a:rPr>
              <a:t>Alarms should register in a remote center (control room or fire </a:t>
            </a:r>
            <a:r>
              <a:rPr lang="en-US" dirty="0" err="1">
                <a:solidFill>
                  <a:srgbClr val="000000"/>
                </a:solidFill>
                <a:ea typeface="ＭＳ Ｐゴシック" charset="0"/>
              </a:rPr>
              <a:t>dept</a:t>
            </a:r>
            <a:r>
              <a:rPr lang="en-US" dirty="0">
                <a:solidFill>
                  <a:srgbClr val="000000"/>
                </a:solidFill>
                <a:ea typeface="ＭＳ Ｐゴシック" charset="0"/>
              </a:rPr>
              <a:t>) as well</a:t>
            </a:r>
          </a:p>
          <a:p>
            <a:pPr lvl="1"/>
            <a:r>
              <a:rPr lang="en-US" dirty="0">
                <a:solidFill>
                  <a:srgbClr val="000000"/>
                </a:solidFill>
                <a:ea typeface="ＭＳ Ｐゴシック" charset="0"/>
              </a:rPr>
              <a:t>As a safety system it requires appropriate controls &amp; backups (UPS, redundancy etc.)</a:t>
            </a:r>
          </a:p>
          <a:p>
            <a:pPr lvl="1"/>
            <a:r>
              <a:rPr lang="en-US" dirty="0">
                <a:solidFill>
                  <a:srgbClr val="000000"/>
                </a:solidFill>
                <a:ea typeface="ＭＳ Ｐゴシック" charset="0"/>
              </a:rPr>
              <a:t>In some cases personal monitors will add additional safety</a:t>
            </a:r>
          </a:p>
        </p:txBody>
      </p:sp>
      <p:sp>
        <p:nvSpPr>
          <p:cNvPr id="5" name="Date Placeholder 4"/>
          <p:cNvSpPr>
            <a:spLocks noGrp="1"/>
          </p:cNvSpPr>
          <p:nvPr>
            <p:ph type="dt" sz="half" idx="10"/>
          </p:nvPr>
        </p:nvSpPr>
        <p:spPr/>
        <p:txBody>
          <a:bodyPr/>
          <a:lstStyle/>
          <a:p>
            <a:r>
              <a:rPr lang="sv-SE"/>
              <a:t>Winter 2025</a:t>
            </a:r>
            <a:endParaRPr lang="sv-SE" dirty="0"/>
          </a:p>
        </p:txBody>
      </p:sp>
      <p:sp>
        <p:nvSpPr>
          <p:cNvPr id="6" name="Footer Placeholder 5"/>
          <p:cNvSpPr>
            <a:spLocks noGrp="1"/>
          </p:cNvSpPr>
          <p:nvPr>
            <p:ph type="ftr" sz="quarter" idx="11"/>
          </p:nvPr>
        </p:nvSpPr>
        <p:spPr>
          <a:xfrm>
            <a:off x="3124200" y="6356350"/>
            <a:ext cx="3320008" cy="365125"/>
          </a:xfrm>
        </p:spPr>
        <p:txBody>
          <a:bodyPr/>
          <a:lstStyle/>
          <a:p>
            <a:r>
              <a:rPr lang="de-DE"/>
              <a:t>Cryogenic Safety J.G. Weisend II</a:t>
            </a:r>
            <a:endParaRPr lang="sv-SE" dirty="0"/>
          </a:p>
        </p:txBody>
      </p:sp>
      <p:sp>
        <p:nvSpPr>
          <p:cNvPr id="4" name="Slide Number Placeholder 3">
            <a:extLst>
              <a:ext uri="{FF2B5EF4-FFF2-40B4-BE49-F238E27FC236}">
                <a16:creationId xmlns:a16="http://schemas.microsoft.com/office/drawing/2014/main" id="{1FBFA989-F45F-1842-863B-BDED3AC2A0C7}"/>
              </a:ext>
            </a:extLst>
          </p:cNvPr>
          <p:cNvSpPr>
            <a:spLocks noGrp="1"/>
          </p:cNvSpPr>
          <p:nvPr>
            <p:ph type="sldNum" sz="quarter" idx="12"/>
          </p:nvPr>
        </p:nvSpPr>
        <p:spPr/>
        <p:txBody>
          <a:bodyPr/>
          <a:lstStyle/>
          <a:p>
            <a:fld id="{038C62C7-F79B-CD4A-A5DF-5683BBEC4A65}" type="slidenum">
              <a:rPr lang="sv-SE" smtClean="0"/>
              <a:t>39</a:t>
            </a:fld>
            <a:endParaRPr lang="sv-SE"/>
          </a:p>
        </p:txBody>
      </p:sp>
    </p:spTree>
    <p:extLst>
      <p:ext uri="{BB962C8B-B14F-4D97-AF65-F5344CB8AC3E}">
        <p14:creationId xmlns:p14="http://schemas.microsoft.com/office/powerpoint/2010/main" val="1092778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913" y="0"/>
            <a:ext cx="6067426" cy="1441531"/>
          </a:xfrm>
        </p:spPr>
        <p:txBody>
          <a:bodyPr/>
          <a:lstStyle/>
          <a:p>
            <a:pPr algn="ctr"/>
            <a:r>
              <a:rPr lang="en-US" dirty="0">
                <a:ea typeface="ＭＳ Ｐゴシック" charset="0"/>
                <a:cs typeface="ＭＳ Ｐゴシック" charset="0"/>
              </a:rPr>
              <a:t>Class Content</a:t>
            </a:r>
            <a:endParaRPr lang="en-US" dirty="0"/>
          </a:p>
        </p:txBody>
      </p:sp>
      <p:sp>
        <p:nvSpPr>
          <p:cNvPr id="3" name="Content Placeholder 2"/>
          <p:cNvSpPr>
            <a:spLocks noGrp="1"/>
          </p:cNvSpPr>
          <p:nvPr>
            <p:ph idx="1"/>
          </p:nvPr>
        </p:nvSpPr>
        <p:spPr>
          <a:xfrm>
            <a:off x="569992" y="1539223"/>
            <a:ext cx="8241853" cy="4306901"/>
          </a:xfrm>
        </p:spPr>
        <p:txBody>
          <a:bodyPr/>
          <a:lstStyle/>
          <a:p>
            <a:pPr marL="457200" indent="-457200">
              <a:lnSpc>
                <a:spcPct val="70000"/>
              </a:lnSpc>
              <a:buFont typeface="Arial"/>
              <a:buChar char="•"/>
            </a:pPr>
            <a:r>
              <a:rPr lang="en-US" sz="2400" dirty="0">
                <a:solidFill>
                  <a:srgbClr val="000000"/>
                </a:solidFill>
                <a:ea typeface="ＭＳ Ｐゴシック" charset="0"/>
                <a:cs typeface="ＭＳ Ｐゴシック" charset="0"/>
              </a:rPr>
              <a:t>During this lecture, I will cover some, but not all, cryogenic safety issues</a:t>
            </a:r>
          </a:p>
          <a:p>
            <a:pPr marL="914400" lvl="1" indent="-457200">
              <a:lnSpc>
                <a:spcPct val="70000"/>
              </a:lnSpc>
              <a:buFont typeface="Arial"/>
              <a:buChar char="•"/>
            </a:pPr>
            <a:r>
              <a:rPr lang="en-US" sz="2400" dirty="0">
                <a:solidFill>
                  <a:srgbClr val="000000"/>
                </a:solidFill>
                <a:ea typeface="ＭＳ Ｐゴシック" charset="0"/>
                <a:cs typeface="ＭＳ Ｐゴシック" charset="0"/>
              </a:rPr>
              <a:t>Impact of Material Choices &amp; General Cryogenic Safety</a:t>
            </a:r>
          </a:p>
          <a:p>
            <a:pPr marL="914400" lvl="1" indent="-457200">
              <a:lnSpc>
                <a:spcPct val="70000"/>
              </a:lnSpc>
              <a:buFont typeface="Arial"/>
              <a:buChar char="•"/>
            </a:pPr>
            <a:r>
              <a:rPr lang="en-US" sz="2400" dirty="0">
                <a:solidFill>
                  <a:srgbClr val="000000"/>
                </a:solidFill>
                <a:ea typeface="ＭＳ Ｐゴシック" charset="0"/>
                <a:cs typeface="ＭＳ Ｐゴシック" charset="0"/>
              </a:rPr>
              <a:t>Oxygen Deficiency Hazards </a:t>
            </a:r>
          </a:p>
          <a:p>
            <a:pPr marL="914400" lvl="1" indent="-457200">
              <a:lnSpc>
                <a:spcPct val="70000"/>
              </a:lnSpc>
              <a:buFont typeface="Arial"/>
              <a:buChar char="•"/>
            </a:pPr>
            <a:r>
              <a:rPr lang="en-US" sz="2400" dirty="0">
                <a:solidFill>
                  <a:srgbClr val="000000"/>
                </a:solidFill>
                <a:ea typeface="ＭＳ Ｐゴシック" charset="0"/>
                <a:cs typeface="ＭＳ Ｐゴシック" charset="0"/>
              </a:rPr>
              <a:t>Pressure Safety in Cryogenics </a:t>
            </a:r>
          </a:p>
          <a:p>
            <a:pPr lvl="1">
              <a:lnSpc>
                <a:spcPct val="70000"/>
              </a:lnSpc>
            </a:pPr>
            <a:endParaRPr lang="en-US" sz="2400" dirty="0">
              <a:solidFill>
                <a:srgbClr val="000000"/>
              </a:solidFill>
              <a:ea typeface="ＭＳ Ｐゴシック" charset="0"/>
              <a:cs typeface="ＭＳ Ｐゴシック" charset="0"/>
            </a:endParaRPr>
          </a:p>
          <a:p>
            <a:pPr marL="457200" indent="-457200">
              <a:lnSpc>
                <a:spcPct val="70000"/>
              </a:lnSpc>
              <a:buFont typeface="Arial"/>
              <a:buChar char="•"/>
            </a:pPr>
            <a:r>
              <a:rPr lang="en-US" sz="2400" dirty="0">
                <a:solidFill>
                  <a:srgbClr val="000000"/>
                </a:solidFill>
                <a:ea typeface="ＭＳ Ｐゴシック" charset="0"/>
                <a:cs typeface="ＭＳ Ｐゴシック" charset="0"/>
              </a:rPr>
              <a:t>I will illustrate with example accidents to show what can go wrong</a:t>
            </a:r>
          </a:p>
          <a:p>
            <a:pPr marL="457200" indent="-457200">
              <a:lnSpc>
                <a:spcPct val="70000"/>
              </a:lnSpc>
              <a:buFont typeface="Arial"/>
              <a:buChar char="•"/>
            </a:pPr>
            <a:r>
              <a:rPr lang="en-US" sz="2400" dirty="0">
                <a:solidFill>
                  <a:srgbClr val="000000"/>
                </a:solidFill>
                <a:ea typeface="ＭＳ Ｐゴシック" charset="0"/>
                <a:cs typeface="ＭＳ Ｐゴシック" charset="0"/>
              </a:rPr>
              <a:t>I  will list best practices for each topic covered</a:t>
            </a:r>
          </a:p>
          <a:p>
            <a:pPr marL="457200" indent="-457200">
              <a:lnSpc>
                <a:spcPct val="70000"/>
              </a:lnSpc>
              <a:buFont typeface="Arial"/>
              <a:buChar char="•"/>
            </a:pPr>
            <a:r>
              <a:rPr lang="en-US" sz="2400" dirty="0">
                <a:solidFill>
                  <a:srgbClr val="000000"/>
                </a:solidFill>
                <a:ea typeface="ＭＳ Ｐゴシック" charset="0"/>
                <a:cs typeface="ＭＳ Ｐゴシック" charset="0"/>
              </a:rPr>
              <a:t>I will provide lists of resources for additional learning</a:t>
            </a:r>
          </a:p>
          <a:p>
            <a:pPr marL="457200" indent="-457200">
              <a:lnSpc>
                <a:spcPct val="70000"/>
              </a:lnSpc>
              <a:buFont typeface="Arial"/>
              <a:buChar char="•"/>
            </a:pPr>
            <a:r>
              <a:rPr lang="en-US" sz="2400" dirty="0">
                <a:solidFill>
                  <a:srgbClr val="000000"/>
                </a:solidFill>
                <a:ea typeface="ＭＳ Ｐゴシック" charset="0"/>
                <a:cs typeface="ＭＳ Ｐゴシック" charset="0"/>
              </a:rPr>
              <a:t>Please ask questions</a:t>
            </a:r>
          </a:p>
          <a:p>
            <a:pPr marL="457200" indent="-457200">
              <a:lnSpc>
                <a:spcPct val="70000"/>
              </a:lnSpc>
              <a:buFont typeface="Arial"/>
              <a:buChar char="•"/>
            </a:pPr>
            <a:endParaRPr lang="en-US" sz="2400" dirty="0">
              <a:solidFill>
                <a:srgbClr val="000000"/>
              </a:solidFill>
              <a:ea typeface="ＭＳ Ｐゴシック" charset="0"/>
            </a:endParaRPr>
          </a:p>
          <a:p>
            <a:endParaRPr lang="en-US" dirty="0"/>
          </a:p>
        </p:txBody>
      </p:sp>
      <p:sp>
        <p:nvSpPr>
          <p:cNvPr id="4" name="Date Placeholder 3"/>
          <p:cNvSpPr>
            <a:spLocks noGrp="1"/>
          </p:cNvSpPr>
          <p:nvPr>
            <p:ph type="dt" sz="half" idx="10"/>
          </p:nvPr>
        </p:nvSpPr>
        <p:spPr/>
        <p:txBody>
          <a:bodyPr/>
          <a:lstStyle/>
          <a:p>
            <a:r>
              <a:rPr lang="sv-SE"/>
              <a:t>Winter 2025</a:t>
            </a:r>
          </a:p>
        </p:txBody>
      </p:sp>
      <p:sp>
        <p:nvSpPr>
          <p:cNvPr id="5" name="Footer Placeholder 4"/>
          <p:cNvSpPr>
            <a:spLocks noGrp="1"/>
          </p:cNvSpPr>
          <p:nvPr>
            <p:ph type="ftr" sz="quarter" idx="11"/>
          </p:nvPr>
        </p:nvSpPr>
        <p:spPr>
          <a:xfrm>
            <a:off x="2781245" y="6356350"/>
            <a:ext cx="3238555" cy="365125"/>
          </a:xfrm>
        </p:spPr>
        <p:txBody>
          <a:bodyPr/>
          <a:lstStyle/>
          <a:p>
            <a:r>
              <a:rPr lang="sv-SE"/>
              <a:t>Cryogenic Safety J.G. Weisend II</a:t>
            </a:r>
            <a:endParaRPr lang="sv-SE" dirty="0"/>
          </a:p>
        </p:txBody>
      </p:sp>
      <p:sp>
        <p:nvSpPr>
          <p:cNvPr id="6" name="Slide Number Placeholder 5">
            <a:extLst>
              <a:ext uri="{FF2B5EF4-FFF2-40B4-BE49-F238E27FC236}">
                <a16:creationId xmlns:a16="http://schemas.microsoft.com/office/drawing/2014/main" id="{536603B4-482F-E140-9B40-2EB7D1F17F3F}"/>
              </a:ext>
            </a:extLst>
          </p:cNvPr>
          <p:cNvSpPr>
            <a:spLocks noGrp="1"/>
          </p:cNvSpPr>
          <p:nvPr>
            <p:ph type="sldNum" sz="quarter" idx="12"/>
          </p:nvPr>
        </p:nvSpPr>
        <p:spPr/>
        <p:txBody>
          <a:bodyPr/>
          <a:lstStyle/>
          <a:p>
            <a:fld id="{038C62C7-F79B-CD4A-A5DF-5683BBEC4A65}" type="slidenum">
              <a:rPr lang="sv-SE" smtClean="0"/>
              <a:t>4</a:t>
            </a:fld>
            <a:endParaRPr lang="sv-SE"/>
          </a:p>
        </p:txBody>
      </p:sp>
    </p:spTree>
    <p:extLst>
      <p:ext uri="{BB962C8B-B14F-4D97-AF65-F5344CB8AC3E}">
        <p14:creationId xmlns:p14="http://schemas.microsoft.com/office/powerpoint/2010/main" val="3991562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7139136" cy="1143000"/>
          </a:xfrm>
        </p:spPr>
        <p:txBody>
          <a:bodyPr/>
          <a:lstStyle/>
          <a:p>
            <a:pPr algn="ctr"/>
            <a:r>
              <a:rPr lang="en-US" dirty="0">
                <a:ea typeface="ＭＳ Ｐゴシック" charset="0"/>
                <a:cs typeface="ＭＳ Ｐゴシック" charset="0"/>
              </a:rPr>
              <a:t>Response to ODH </a:t>
            </a:r>
            <a:br>
              <a:rPr lang="en-US" dirty="0">
                <a:ea typeface="ＭＳ Ｐゴシック" charset="0"/>
                <a:cs typeface="ＭＳ Ｐゴシック" charset="0"/>
              </a:rPr>
            </a:br>
            <a:r>
              <a:rPr lang="en-US" dirty="0">
                <a:ea typeface="ＭＳ Ｐゴシック" charset="0"/>
                <a:cs typeface="ＭＳ Ｐゴシック" charset="0"/>
              </a:rPr>
              <a:t>Alarms &amp; Emergencies</a:t>
            </a:r>
            <a:endParaRPr lang="en-US" dirty="0"/>
          </a:p>
        </p:txBody>
      </p:sp>
      <p:sp>
        <p:nvSpPr>
          <p:cNvPr id="3" name="Content Placeholder 2"/>
          <p:cNvSpPr>
            <a:spLocks noGrp="1"/>
          </p:cNvSpPr>
          <p:nvPr>
            <p:ph idx="1"/>
          </p:nvPr>
        </p:nvSpPr>
        <p:spPr>
          <a:xfrm>
            <a:off x="179512" y="1556792"/>
            <a:ext cx="8507288" cy="4525963"/>
          </a:xfrm>
        </p:spPr>
        <p:txBody>
          <a:bodyPr/>
          <a:lstStyle/>
          <a:p>
            <a:r>
              <a:rPr lang="en-US" dirty="0">
                <a:solidFill>
                  <a:schemeClr val="tx1"/>
                </a:solidFill>
                <a:ea typeface="ＭＳ Ｐゴシック" charset="0"/>
                <a:cs typeface="ＭＳ Ｐゴシック" charset="0"/>
              </a:rPr>
              <a:t>In the event of an alarm or other indication of a hazard immediately leave the area</a:t>
            </a:r>
          </a:p>
          <a:p>
            <a:r>
              <a:rPr lang="en-US" dirty="0">
                <a:solidFill>
                  <a:schemeClr val="tx1"/>
                </a:solidFill>
                <a:ea typeface="ＭＳ Ｐゴシック" charset="0"/>
                <a:cs typeface="ＭＳ Ｐゴシック" charset="0"/>
              </a:rPr>
              <a:t>Do not reenter the area unless properly trained and equipped (e.g. supplementary air tanks)</a:t>
            </a:r>
          </a:p>
          <a:p>
            <a:pPr lvl="1"/>
            <a:r>
              <a:rPr lang="en-US" dirty="0">
                <a:solidFill>
                  <a:schemeClr val="tx1"/>
                </a:solidFill>
                <a:ea typeface="ＭＳ Ｐゴシック" charset="0"/>
              </a:rPr>
              <a:t>Don</a:t>
            </a:r>
            <a:r>
              <a:rPr lang="ja-JP" altLang="en-US" dirty="0">
                <a:solidFill>
                  <a:schemeClr val="tx1"/>
                </a:solidFill>
                <a:ea typeface="ＭＳ Ｐゴシック" charset="0"/>
              </a:rPr>
              <a:t>’</a:t>
            </a:r>
            <a:r>
              <a:rPr lang="en-US" dirty="0">
                <a:solidFill>
                  <a:schemeClr val="tx1"/>
                </a:solidFill>
                <a:ea typeface="ＭＳ Ｐゴシック" charset="0"/>
              </a:rPr>
              <a:t>t just run in to see what the problem is</a:t>
            </a:r>
          </a:p>
          <a:p>
            <a:r>
              <a:rPr lang="en-US" u="sng" dirty="0">
                <a:solidFill>
                  <a:schemeClr val="tx1"/>
                </a:solidFill>
                <a:ea typeface="ＭＳ Ｐゴシック" charset="0"/>
                <a:cs typeface="ＭＳ Ｐゴシック" charset="0"/>
              </a:rPr>
              <a:t>Only properly trained and equipped professionals should attempt a rescue in an ODH situation</a:t>
            </a:r>
          </a:p>
          <a:p>
            <a:r>
              <a:rPr lang="en-US" dirty="0">
                <a:solidFill>
                  <a:schemeClr val="tx1"/>
                </a:solidFill>
                <a:ea typeface="ＭＳ Ｐゴシック" charset="0"/>
                <a:cs typeface="ＭＳ Ｐゴシック" charset="0"/>
              </a:rPr>
              <a:t>Response to alarms should be agreed upon in advance, documented and be part of training</a:t>
            </a:r>
          </a:p>
          <a:p>
            <a:endParaRPr lang="en-US" dirty="0">
              <a:solidFill>
                <a:schemeClr val="tx1"/>
              </a:solidFill>
            </a:endParaRPr>
          </a:p>
        </p:txBody>
      </p:sp>
      <p:sp>
        <p:nvSpPr>
          <p:cNvPr id="5" name="Date Placeholder 4"/>
          <p:cNvSpPr>
            <a:spLocks noGrp="1"/>
          </p:cNvSpPr>
          <p:nvPr>
            <p:ph type="dt" sz="half" idx="10"/>
          </p:nvPr>
        </p:nvSpPr>
        <p:spPr/>
        <p:txBody>
          <a:bodyPr/>
          <a:lstStyle/>
          <a:p>
            <a:r>
              <a:rPr lang="sv-SE"/>
              <a:t>Winter 2025</a:t>
            </a:r>
            <a:endParaRPr lang="sv-SE" dirty="0"/>
          </a:p>
        </p:txBody>
      </p:sp>
      <p:sp>
        <p:nvSpPr>
          <p:cNvPr id="6" name="Footer Placeholder 5"/>
          <p:cNvSpPr>
            <a:spLocks noGrp="1"/>
          </p:cNvSpPr>
          <p:nvPr>
            <p:ph type="ftr" sz="quarter" idx="11"/>
          </p:nvPr>
        </p:nvSpPr>
        <p:spPr>
          <a:xfrm>
            <a:off x="3124200" y="6356350"/>
            <a:ext cx="3320008" cy="365125"/>
          </a:xfrm>
        </p:spPr>
        <p:txBody>
          <a:bodyPr/>
          <a:lstStyle/>
          <a:p>
            <a:r>
              <a:rPr lang="de-DE"/>
              <a:t>Cryogenic Safety J.G. Weisend II</a:t>
            </a:r>
            <a:endParaRPr lang="sv-SE" dirty="0"/>
          </a:p>
        </p:txBody>
      </p:sp>
      <p:sp>
        <p:nvSpPr>
          <p:cNvPr id="4" name="Slide Number Placeholder 3">
            <a:extLst>
              <a:ext uri="{FF2B5EF4-FFF2-40B4-BE49-F238E27FC236}">
                <a16:creationId xmlns:a16="http://schemas.microsoft.com/office/drawing/2014/main" id="{292594BD-998E-7C4A-9D8F-3C5D85842147}"/>
              </a:ext>
            </a:extLst>
          </p:cNvPr>
          <p:cNvSpPr>
            <a:spLocks noGrp="1"/>
          </p:cNvSpPr>
          <p:nvPr>
            <p:ph type="sldNum" sz="quarter" idx="12"/>
          </p:nvPr>
        </p:nvSpPr>
        <p:spPr/>
        <p:txBody>
          <a:bodyPr/>
          <a:lstStyle/>
          <a:p>
            <a:fld id="{038C62C7-F79B-CD4A-A5DF-5683BBEC4A65}" type="slidenum">
              <a:rPr lang="sv-SE" smtClean="0"/>
              <a:t>40</a:t>
            </a:fld>
            <a:endParaRPr lang="sv-SE"/>
          </a:p>
        </p:txBody>
      </p:sp>
    </p:spTree>
    <p:extLst>
      <p:ext uri="{BB962C8B-B14F-4D97-AF65-F5344CB8AC3E}">
        <p14:creationId xmlns:p14="http://schemas.microsoft.com/office/powerpoint/2010/main" val="993399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2656"/>
            <a:ext cx="7139136" cy="1143000"/>
          </a:xfrm>
        </p:spPr>
        <p:txBody>
          <a:bodyPr/>
          <a:lstStyle/>
          <a:p>
            <a:pPr algn="ctr"/>
            <a:r>
              <a:rPr lang="en-US" dirty="0"/>
              <a:t>ODH Risk Analysis</a:t>
            </a:r>
          </a:p>
        </p:txBody>
      </p:sp>
      <p:sp>
        <p:nvSpPr>
          <p:cNvPr id="3" name="Content Placeholder 2"/>
          <p:cNvSpPr>
            <a:spLocks noGrp="1"/>
          </p:cNvSpPr>
          <p:nvPr>
            <p:ph idx="1"/>
          </p:nvPr>
        </p:nvSpPr>
        <p:spPr>
          <a:xfrm>
            <a:off x="179512" y="1484784"/>
            <a:ext cx="8856984" cy="5141168"/>
          </a:xfrm>
        </p:spPr>
        <p:txBody>
          <a:bodyPr>
            <a:normAutofit fontScale="85000" lnSpcReduction="10000"/>
          </a:bodyPr>
          <a:lstStyle/>
          <a:p>
            <a:pPr marL="0" indent="0">
              <a:buNone/>
            </a:pPr>
            <a:r>
              <a:rPr lang="en-US" dirty="0"/>
              <a:t> </a:t>
            </a:r>
            <a:r>
              <a:rPr lang="en-US" sz="2000" dirty="0">
                <a:solidFill>
                  <a:srgbClr val="000000"/>
                </a:solidFill>
              </a:rPr>
              <a:t>In many labs e.g. ESS, SLAC, CERN, </a:t>
            </a:r>
            <a:r>
              <a:rPr lang="en-US" sz="2000" dirty="0" err="1">
                <a:solidFill>
                  <a:srgbClr val="000000"/>
                </a:solidFill>
              </a:rPr>
              <a:t>Fermilab</a:t>
            </a:r>
            <a:r>
              <a:rPr lang="en-US" sz="2000" dirty="0">
                <a:solidFill>
                  <a:srgbClr val="000000"/>
                </a:solidFill>
              </a:rPr>
              <a:t> this is done in two steps:</a:t>
            </a:r>
          </a:p>
          <a:p>
            <a:pPr marL="0" indent="0">
              <a:buNone/>
            </a:pPr>
            <a:endParaRPr lang="en-US" sz="2000" dirty="0">
              <a:solidFill>
                <a:srgbClr val="000000"/>
              </a:solidFill>
            </a:endParaRPr>
          </a:p>
          <a:p>
            <a:pPr marL="0" indent="0">
              <a:buNone/>
            </a:pPr>
            <a:r>
              <a:rPr lang="en-US" sz="2000" dirty="0">
                <a:solidFill>
                  <a:srgbClr val="000000"/>
                </a:solidFill>
              </a:rPr>
              <a:t>First: a simple calculation that determines if there is any problem at all. This approach compares the volume of the space containing the cryogen with the volume occupied by the inert gas if the entire cryogenic inventory is released, warmed up to 300 K and 1 Bar and uniformly mixed. The resulting oxygen concentration (C)  in percent is given by:</a:t>
            </a:r>
          </a:p>
          <a:p>
            <a:pPr marL="0" indent="0">
              <a:buNone/>
            </a:pPr>
            <a:endParaRPr lang="en-US" sz="2000" dirty="0">
              <a:solidFill>
                <a:srgbClr val="000000"/>
              </a:solidFill>
            </a:endParaRPr>
          </a:p>
          <a:p>
            <a:pPr marL="0" indent="0">
              <a:buNone/>
            </a:pPr>
            <a:endParaRPr lang="en-US" sz="2000" dirty="0">
              <a:solidFill>
                <a:srgbClr val="000000"/>
              </a:solidFill>
            </a:endParaRPr>
          </a:p>
          <a:p>
            <a:pPr marL="0" indent="0">
              <a:buNone/>
            </a:pPr>
            <a:endParaRPr lang="en-US" sz="2000" dirty="0">
              <a:solidFill>
                <a:srgbClr val="000000"/>
              </a:solidFill>
            </a:endParaRPr>
          </a:p>
          <a:p>
            <a:pPr marL="0" indent="0">
              <a:buNone/>
            </a:pPr>
            <a:r>
              <a:rPr lang="en-US" sz="2000" dirty="0">
                <a:solidFill>
                  <a:srgbClr val="000000"/>
                </a:solidFill>
              </a:rPr>
              <a:t>Where V</a:t>
            </a:r>
            <a:r>
              <a:rPr lang="en-US" sz="2000" baseline="-25000" dirty="0">
                <a:solidFill>
                  <a:srgbClr val="000000"/>
                </a:solidFill>
              </a:rPr>
              <a:t>R</a:t>
            </a:r>
            <a:r>
              <a:rPr lang="en-US" sz="2000" dirty="0">
                <a:solidFill>
                  <a:srgbClr val="000000"/>
                </a:solidFill>
              </a:rPr>
              <a:t> is the volume of the space and V</a:t>
            </a:r>
            <a:r>
              <a:rPr lang="en-US" sz="2000" baseline="-25000" dirty="0">
                <a:solidFill>
                  <a:srgbClr val="000000"/>
                </a:solidFill>
              </a:rPr>
              <a:t>C</a:t>
            </a:r>
            <a:r>
              <a:rPr lang="en-US" sz="2000" dirty="0">
                <a:solidFill>
                  <a:srgbClr val="000000"/>
                </a:solidFill>
              </a:rPr>
              <a:t> is the volume of the inert gas at 300 K and 1 Bar</a:t>
            </a:r>
          </a:p>
          <a:p>
            <a:pPr marL="0" indent="0">
              <a:buNone/>
            </a:pPr>
            <a:r>
              <a:rPr lang="en-US" sz="2000" u="sng">
                <a:solidFill>
                  <a:srgbClr val="000000"/>
                </a:solidFill>
              </a:rPr>
              <a:t>Note: This calculation assumes 1 exchange of the room air per hour.</a:t>
            </a:r>
          </a:p>
          <a:p>
            <a:pPr marL="0" indent="0">
              <a:buNone/>
            </a:pPr>
            <a:endParaRPr lang="en-US" sz="2000">
              <a:solidFill>
                <a:srgbClr val="000000"/>
              </a:solidFill>
            </a:endParaRPr>
          </a:p>
          <a:p>
            <a:pPr marL="0" indent="0">
              <a:buNone/>
            </a:pPr>
            <a:endParaRPr lang="en-US" sz="2000" dirty="0">
              <a:solidFill>
                <a:srgbClr val="000000"/>
              </a:solidFill>
            </a:endParaRPr>
          </a:p>
          <a:p>
            <a:pPr marL="0" indent="0">
              <a:buNone/>
            </a:pPr>
            <a:endParaRPr lang="en-US" sz="2000" dirty="0">
              <a:solidFill>
                <a:srgbClr val="000000"/>
              </a:solidFill>
            </a:endParaRPr>
          </a:p>
        </p:txBody>
      </p:sp>
      <p:sp>
        <p:nvSpPr>
          <p:cNvPr id="5" name="Date Placeholder 4"/>
          <p:cNvSpPr>
            <a:spLocks noGrp="1"/>
          </p:cNvSpPr>
          <p:nvPr>
            <p:ph type="dt" sz="half" idx="10"/>
          </p:nvPr>
        </p:nvSpPr>
        <p:spPr/>
        <p:txBody>
          <a:bodyPr/>
          <a:lstStyle/>
          <a:p>
            <a:r>
              <a:rPr lang="sv-SE"/>
              <a:t>Winter 2025</a:t>
            </a:r>
            <a:endParaRPr lang="sv-SE" dirty="0"/>
          </a:p>
        </p:txBody>
      </p:sp>
      <p:sp>
        <p:nvSpPr>
          <p:cNvPr id="8" name="Footer Placeholder 7"/>
          <p:cNvSpPr>
            <a:spLocks noGrp="1"/>
          </p:cNvSpPr>
          <p:nvPr>
            <p:ph type="ftr" sz="quarter" idx="11"/>
          </p:nvPr>
        </p:nvSpPr>
        <p:spPr>
          <a:xfrm>
            <a:off x="3124200" y="6356350"/>
            <a:ext cx="3464024" cy="365125"/>
          </a:xfrm>
        </p:spPr>
        <p:txBody>
          <a:bodyPr/>
          <a:lstStyle/>
          <a:p>
            <a:r>
              <a:rPr lang="de-DE"/>
              <a:t>Cryogenic Safety J.G. Weisend II</a:t>
            </a:r>
            <a:endParaRPr lang="sv-SE" dirty="0"/>
          </a:p>
        </p:txBody>
      </p:sp>
      <p:graphicFrame>
        <p:nvGraphicFramePr>
          <p:cNvPr id="14" name="Object 13"/>
          <p:cNvGraphicFramePr>
            <a:graphicFrameLocks noChangeAspect="1"/>
          </p:cNvGraphicFramePr>
          <p:nvPr/>
        </p:nvGraphicFramePr>
        <p:xfrm>
          <a:off x="3491880" y="4221088"/>
          <a:ext cx="2592288" cy="864096"/>
        </p:xfrm>
        <a:graphic>
          <a:graphicData uri="http://schemas.openxmlformats.org/presentationml/2006/ole">
            <mc:AlternateContent xmlns:mc="http://schemas.openxmlformats.org/markup-compatibility/2006">
              <mc:Choice xmlns:v="urn:schemas-microsoft-com:vml" Requires="v">
                <p:oleObj name="Equation" r:id="rId2" imgW="774700" imgH="431800" progId="Equation.3">
                  <p:embed/>
                </p:oleObj>
              </mc:Choice>
              <mc:Fallback>
                <p:oleObj name="Equation" r:id="rId2" imgW="774700" imgH="431800" progId="Equation.3">
                  <p:embed/>
                  <p:pic>
                    <p:nvPicPr>
                      <p:cNvPr id="14" name="Object 13"/>
                      <p:cNvPicPr/>
                      <p:nvPr/>
                    </p:nvPicPr>
                    <p:blipFill>
                      <a:blip r:embed="rId3"/>
                      <a:stretch>
                        <a:fillRect/>
                      </a:stretch>
                    </p:blipFill>
                    <p:spPr>
                      <a:xfrm>
                        <a:off x="3491880" y="4221088"/>
                        <a:ext cx="2592288" cy="864096"/>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E44539E7-918D-4D4F-931D-4C00AE9E6BCF}"/>
              </a:ext>
            </a:extLst>
          </p:cNvPr>
          <p:cNvSpPr>
            <a:spLocks noGrp="1"/>
          </p:cNvSpPr>
          <p:nvPr>
            <p:ph type="sldNum" sz="quarter" idx="12"/>
          </p:nvPr>
        </p:nvSpPr>
        <p:spPr/>
        <p:txBody>
          <a:bodyPr/>
          <a:lstStyle/>
          <a:p>
            <a:fld id="{038C62C7-F79B-CD4A-A5DF-5683BBEC4A65}" type="slidenum">
              <a:rPr lang="sv-SE" smtClean="0"/>
              <a:t>41</a:t>
            </a:fld>
            <a:endParaRPr lang="sv-SE"/>
          </a:p>
        </p:txBody>
      </p:sp>
    </p:spTree>
    <p:extLst>
      <p:ext uri="{BB962C8B-B14F-4D97-AF65-F5344CB8AC3E}">
        <p14:creationId xmlns:p14="http://schemas.microsoft.com/office/powerpoint/2010/main" val="2188052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2656"/>
            <a:ext cx="7139136" cy="1143000"/>
          </a:xfrm>
        </p:spPr>
        <p:txBody>
          <a:bodyPr/>
          <a:lstStyle/>
          <a:p>
            <a:pPr algn="ctr"/>
            <a:r>
              <a:rPr lang="en-US" dirty="0"/>
              <a:t>ODH Risk Analysis</a:t>
            </a:r>
          </a:p>
        </p:txBody>
      </p:sp>
      <p:sp>
        <p:nvSpPr>
          <p:cNvPr id="3" name="Content Placeholder 2"/>
          <p:cNvSpPr>
            <a:spLocks noGrp="1"/>
          </p:cNvSpPr>
          <p:nvPr>
            <p:ph idx="1"/>
          </p:nvPr>
        </p:nvSpPr>
        <p:spPr>
          <a:xfrm>
            <a:off x="179512" y="1484784"/>
            <a:ext cx="8856984" cy="5141168"/>
          </a:xfrm>
        </p:spPr>
        <p:txBody>
          <a:bodyPr>
            <a:normAutofit fontScale="25000" lnSpcReduction="20000"/>
          </a:bodyPr>
          <a:lstStyle/>
          <a:p>
            <a:pPr marL="0" indent="0">
              <a:buNone/>
            </a:pPr>
            <a:r>
              <a:rPr lang="en-US" sz="4900" dirty="0">
                <a:solidFill>
                  <a:srgbClr val="000000"/>
                </a:solidFill>
              </a:rPr>
              <a:t>In the case where the inert gas is coming from outside the space, such as in the case of a helium compressor, the oxygen concentration is</a:t>
            </a:r>
          </a:p>
          <a:p>
            <a:pPr marL="0" indent="0">
              <a:buNone/>
            </a:pPr>
            <a:endParaRPr lang="en-US" sz="1800" dirty="0">
              <a:solidFill>
                <a:srgbClr val="000000"/>
              </a:solidFill>
            </a:endParaRPr>
          </a:p>
          <a:p>
            <a:pPr marL="0" indent="0">
              <a:buNone/>
            </a:pPr>
            <a:endParaRPr lang="en-US" sz="1800" dirty="0">
              <a:solidFill>
                <a:srgbClr val="000000"/>
              </a:solidFill>
            </a:endParaRPr>
          </a:p>
          <a:p>
            <a:pPr marL="0" indent="0">
              <a:buNone/>
            </a:pPr>
            <a:endParaRPr lang="en-US" sz="1800" dirty="0">
              <a:solidFill>
                <a:srgbClr val="000000"/>
              </a:solidFill>
            </a:endParaRPr>
          </a:p>
          <a:p>
            <a:pPr marL="0" indent="0">
              <a:buNone/>
            </a:pPr>
            <a:r>
              <a:rPr lang="en-US" sz="4800" dirty="0">
                <a:solidFill>
                  <a:srgbClr val="000000"/>
                </a:solidFill>
              </a:rPr>
              <a:t>Where V</a:t>
            </a:r>
            <a:r>
              <a:rPr lang="en-US" sz="4800" baseline="-25000" dirty="0">
                <a:solidFill>
                  <a:srgbClr val="000000"/>
                </a:solidFill>
              </a:rPr>
              <a:t>R</a:t>
            </a:r>
            <a:r>
              <a:rPr lang="en-US" sz="4800" dirty="0">
                <a:solidFill>
                  <a:srgbClr val="000000"/>
                </a:solidFill>
              </a:rPr>
              <a:t> is the volume of the room and Q is the volumetric flow rate of the inert gas at room temperature and pressure. This calculation assumes 1 exchange of the room air per hour.</a:t>
            </a:r>
          </a:p>
          <a:p>
            <a:r>
              <a:rPr lang="en-US" sz="4800" dirty="0">
                <a:solidFill>
                  <a:srgbClr val="000000"/>
                </a:solidFill>
              </a:rPr>
              <a:t>If either of these oxygen concentrations are less than 19.5% under normal operating conditions or less than 18% under abnormal conditions then a more sophisticated risk analysis is required</a:t>
            </a:r>
          </a:p>
          <a:p>
            <a:r>
              <a:rPr lang="en-US" sz="4800" dirty="0">
                <a:solidFill>
                  <a:srgbClr val="000000"/>
                </a:solidFill>
              </a:rPr>
              <a:t>Even the simple analysis above (which should be done whenever inert gases or cryogens are used – no matter how small the amount) should be reviewed by an independent analyst and formally documented.</a:t>
            </a:r>
          </a:p>
          <a:p>
            <a:r>
              <a:rPr lang="en-US" sz="4800" dirty="0">
                <a:solidFill>
                  <a:srgbClr val="000000"/>
                </a:solidFill>
              </a:rPr>
              <a:t>Keep in mind the underlying assumption of uniform mixing. Be aware of  helium being trapped at a high level, argon gas concentrated in pits or trenches and the possible effect of gas colder than 300 K</a:t>
            </a:r>
          </a:p>
          <a:p>
            <a:pPr marL="0" indent="0">
              <a:buNone/>
            </a:pPr>
            <a:endParaRPr lang="en-US" sz="1800" dirty="0">
              <a:solidFill>
                <a:srgbClr val="000000"/>
              </a:solidFill>
            </a:endParaRPr>
          </a:p>
          <a:p>
            <a:pPr marL="0" indent="0">
              <a:buNone/>
            </a:pPr>
            <a:endParaRPr lang="en-US" sz="2000" dirty="0">
              <a:solidFill>
                <a:srgbClr val="000000"/>
              </a:solidFill>
            </a:endParaRPr>
          </a:p>
          <a:p>
            <a:pPr marL="0" indent="0">
              <a:buNone/>
            </a:pPr>
            <a:endParaRPr lang="en-US" sz="2000" dirty="0">
              <a:solidFill>
                <a:srgbClr val="000000"/>
              </a:solidFill>
            </a:endParaRPr>
          </a:p>
          <a:p>
            <a:pPr marL="0" indent="0">
              <a:buNone/>
            </a:pPr>
            <a:endParaRPr lang="en-US" sz="2000" dirty="0">
              <a:solidFill>
                <a:srgbClr val="000000"/>
              </a:solidFill>
            </a:endParaRPr>
          </a:p>
        </p:txBody>
      </p:sp>
      <p:sp>
        <p:nvSpPr>
          <p:cNvPr id="5" name="Date Placeholder 4"/>
          <p:cNvSpPr>
            <a:spLocks noGrp="1"/>
          </p:cNvSpPr>
          <p:nvPr>
            <p:ph type="dt" sz="half" idx="10"/>
          </p:nvPr>
        </p:nvSpPr>
        <p:spPr/>
        <p:txBody>
          <a:bodyPr/>
          <a:lstStyle/>
          <a:p>
            <a:r>
              <a:rPr lang="sv-SE"/>
              <a:t>Winter 2025</a:t>
            </a:r>
            <a:endParaRPr lang="sv-SE" dirty="0"/>
          </a:p>
        </p:txBody>
      </p:sp>
      <p:sp>
        <p:nvSpPr>
          <p:cNvPr id="8" name="Footer Placeholder 7"/>
          <p:cNvSpPr>
            <a:spLocks noGrp="1"/>
          </p:cNvSpPr>
          <p:nvPr>
            <p:ph type="ftr" sz="quarter" idx="11"/>
          </p:nvPr>
        </p:nvSpPr>
        <p:spPr>
          <a:xfrm>
            <a:off x="3124200" y="6356350"/>
            <a:ext cx="3536032" cy="365125"/>
          </a:xfrm>
        </p:spPr>
        <p:txBody>
          <a:bodyPr/>
          <a:lstStyle/>
          <a:p>
            <a:r>
              <a:rPr lang="de-DE"/>
              <a:t>Cryogenic Safety J.G. Weisend II</a:t>
            </a:r>
            <a:endParaRPr lang="sv-SE" dirty="0"/>
          </a:p>
        </p:txBody>
      </p:sp>
      <p:graphicFrame>
        <p:nvGraphicFramePr>
          <p:cNvPr id="14" name="Object 13"/>
          <p:cNvGraphicFramePr>
            <a:graphicFrameLocks noChangeAspect="1"/>
          </p:cNvGraphicFramePr>
          <p:nvPr/>
        </p:nvGraphicFramePr>
        <p:xfrm>
          <a:off x="3059832" y="2132856"/>
          <a:ext cx="2506662" cy="863600"/>
        </p:xfrm>
        <a:graphic>
          <a:graphicData uri="http://schemas.openxmlformats.org/presentationml/2006/ole">
            <mc:AlternateContent xmlns:mc="http://schemas.openxmlformats.org/markup-compatibility/2006">
              <mc:Choice xmlns:v="urn:schemas-microsoft-com:vml" Requires="v">
                <p:oleObj name="Equation" r:id="rId2" imgW="749300" imgH="431800" progId="Equation.3">
                  <p:embed/>
                </p:oleObj>
              </mc:Choice>
              <mc:Fallback>
                <p:oleObj name="Equation" r:id="rId2" imgW="749300" imgH="431800" progId="Equation.3">
                  <p:embed/>
                  <p:pic>
                    <p:nvPicPr>
                      <p:cNvPr id="14" name="Object 13"/>
                      <p:cNvPicPr/>
                      <p:nvPr/>
                    </p:nvPicPr>
                    <p:blipFill>
                      <a:blip r:embed="rId3"/>
                      <a:stretch>
                        <a:fillRect/>
                      </a:stretch>
                    </p:blipFill>
                    <p:spPr>
                      <a:xfrm>
                        <a:off x="3059832" y="2132856"/>
                        <a:ext cx="2506662" cy="863600"/>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63C93FD6-812D-C64A-BF36-8754C4E104B5}"/>
              </a:ext>
            </a:extLst>
          </p:cNvPr>
          <p:cNvSpPr>
            <a:spLocks noGrp="1"/>
          </p:cNvSpPr>
          <p:nvPr>
            <p:ph type="sldNum" sz="quarter" idx="12"/>
          </p:nvPr>
        </p:nvSpPr>
        <p:spPr/>
        <p:txBody>
          <a:bodyPr/>
          <a:lstStyle/>
          <a:p>
            <a:fld id="{038C62C7-F79B-CD4A-A5DF-5683BBEC4A65}" type="slidenum">
              <a:rPr lang="sv-SE" smtClean="0"/>
              <a:t>42</a:t>
            </a:fld>
            <a:endParaRPr lang="sv-SE"/>
          </a:p>
        </p:txBody>
      </p:sp>
    </p:spTree>
    <p:extLst>
      <p:ext uri="{BB962C8B-B14F-4D97-AF65-F5344CB8AC3E}">
        <p14:creationId xmlns:p14="http://schemas.microsoft.com/office/powerpoint/2010/main" val="1891012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60648"/>
            <a:ext cx="7139136" cy="1143000"/>
          </a:xfrm>
        </p:spPr>
        <p:txBody>
          <a:bodyPr/>
          <a:lstStyle/>
          <a:p>
            <a:pPr algn="ctr"/>
            <a:r>
              <a:rPr lang="en-US" dirty="0"/>
              <a:t> Step 2: A More Detailed </a:t>
            </a:r>
            <a:br>
              <a:rPr lang="en-US" dirty="0"/>
            </a:br>
            <a:r>
              <a:rPr lang="en-US" dirty="0"/>
              <a:t>Risk Assessment</a:t>
            </a:r>
          </a:p>
        </p:txBody>
      </p:sp>
      <p:sp>
        <p:nvSpPr>
          <p:cNvPr id="3" name="Content Placeholder 2"/>
          <p:cNvSpPr>
            <a:spLocks noGrp="1"/>
          </p:cNvSpPr>
          <p:nvPr>
            <p:ph idx="1"/>
          </p:nvPr>
        </p:nvSpPr>
        <p:spPr/>
        <p:txBody>
          <a:bodyPr>
            <a:normAutofit lnSpcReduction="10000"/>
          </a:bodyPr>
          <a:lstStyle/>
          <a:p>
            <a:r>
              <a:rPr lang="en-US" dirty="0">
                <a:solidFill>
                  <a:srgbClr val="000000"/>
                </a:solidFill>
              </a:rPr>
              <a:t>This is done by calculating a probable fatality rate (without mitigations) for each possible failure in the system being studied</a:t>
            </a:r>
          </a:p>
          <a:p>
            <a:r>
              <a:rPr lang="en-US" dirty="0">
                <a:solidFill>
                  <a:srgbClr val="000000"/>
                </a:solidFill>
              </a:rPr>
              <a:t>These are then summed up for a total fatality rate which gives an ODH class</a:t>
            </a:r>
          </a:p>
          <a:p>
            <a:r>
              <a:rPr lang="en-US" dirty="0">
                <a:solidFill>
                  <a:srgbClr val="000000"/>
                </a:solidFill>
              </a:rPr>
              <a:t>Each ODH class has a set of predefined mitigations</a:t>
            </a:r>
          </a:p>
          <a:p>
            <a:pPr lvl="1"/>
            <a:r>
              <a:rPr lang="en-US" dirty="0">
                <a:solidFill>
                  <a:srgbClr val="000000"/>
                </a:solidFill>
              </a:rPr>
              <a:t>Required mitigations by class may vary from institution to institution </a:t>
            </a:r>
          </a:p>
          <a:p>
            <a:r>
              <a:rPr lang="en-US" dirty="0">
                <a:solidFill>
                  <a:srgbClr val="000000"/>
                </a:solidFill>
              </a:rPr>
              <a:t>A key component of this approach is the review of the calculations and mitigations by others (for example an ODH or cryogenic safety committee)</a:t>
            </a:r>
          </a:p>
        </p:txBody>
      </p:sp>
      <p:sp>
        <p:nvSpPr>
          <p:cNvPr id="5" name="Date Placeholder 4"/>
          <p:cNvSpPr>
            <a:spLocks noGrp="1"/>
          </p:cNvSpPr>
          <p:nvPr>
            <p:ph type="dt" sz="half" idx="10"/>
          </p:nvPr>
        </p:nvSpPr>
        <p:spPr/>
        <p:txBody>
          <a:bodyPr/>
          <a:lstStyle/>
          <a:p>
            <a:r>
              <a:rPr lang="sv-SE"/>
              <a:t>Winter 2025</a:t>
            </a:r>
            <a:endParaRPr lang="sv-SE" dirty="0"/>
          </a:p>
        </p:txBody>
      </p:sp>
      <p:sp>
        <p:nvSpPr>
          <p:cNvPr id="6" name="Footer Placeholder 5"/>
          <p:cNvSpPr>
            <a:spLocks noGrp="1"/>
          </p:cNvSpPr>
          <p:nvPr>
            <p:ph type="ftr" sz="quarter" idx="11"/>
          </p:nvPr>
        </p:nvSpPr>
        <p:spPr>
          <a:xfrm>
            <a:off x="3124200" y="6356350"/>
            <a:ext cx="3608040" cy="365125"/>
          </a:xfrm>
        </p:spPr>
        <p:txBody>
          <a:bodyPr/>
          <a:lstStyle/>
          <a:p>
            <a:r>
              <a:rPr lang="de-DE"/>
              <a:t>Cryogenic Safety J.G. Weisend II</a:t>
            </a:r>
            <a:endParaRPr lang="sv-SE" dirty="0"/>
          </a:p>
        </p:txBody>
      </p:sp>
      <p:sp>
        <p:nvSpPr>
          <p:cNvPr id="4" name="Slide Number Placeholder 3">
            <a:extLst>
              <a:ext uri="{FF2B5EF4-FFF2-40B4-BE49-F238E27FC236}">
                <a16:creationId xmlns:a16="http://schemas.microsoft.com/office/drawing/2014/main" id="{B5FB73AC-699B-8B4C-AA3C-CE74DE4B61C5}"/>
              </a:ext>
            </a:extLst>
          </p:cNvPr>
          <p:cNvSpPr>
            <a:spLocks noGrp="1"/>
          </p:cNvSpPr>
          <p:nvPr>
            <p:ph type="sldNum" sz="quarter" idx="12"/>
          </p:nvPr>
        </p:nvSpPr>
        <p:spPr/>
        <p:txBody>
          <a:bodyPr/>
          <a:lstStyle/>
          <a:p>
            <a:fld id="{038C62C7-F79B-CD4A-A5DF-5683BBEC4A65}" type="slidenum">
              <a:rPr lang="sv-SE" smtClean="0"/>
              <a:t>43</a:t>
            </a:fld>
            <a:endParaRPr lang="sv-SE"/>
          </a:p>
        </p:txBody>
      </p:sp>
    </p:spTree>
    <p:extLst>
      <p:ext uri="{BB962C8B-B14F-4D97-AF65-F5344CB8AC3E}">
        <p14:creationId xmlns:p14="http://schemas.microsoft.com/office/powerpoint/2010/main" val="3827364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7139136" cy="1143000"/>
          </a:xfrm>
        </p:spPr>
        <p:txBody>
          <a:bodyPr/>
          <a:lstStyle/>
          <a:p>
            <a:pPr algn="ctr"/>
            <a:r>
              <a:rPr lang="en-US" dirty="0">
                <a:ea typeface="ＭＳ Ｐゴシック" charset="0"/>
                <a:cs typeface="ＭＳ Ｐゴシック" charset="0"/>
              </a:rPr>
              <a:t>ODH Fatality Rates</a:t>
            </a:r>
            <a:endParaRPr lang="en-US" dirty="0"/>
          </a:p>
        </p:txBody>
      </p:sp>
      <p:graphicFrame>
        <p:nvGraphicFramePr>
          <p:cNvPr id="5" name="Object 2"/>
          <p:cNvGraphicFramePr>
            <a:graphicFrameLocks noChangeAspect="1"/>
          </p:cNvGraphicFramePr>
          <p:nvPr/>
        </p:nvGraphicFramePr>
        <p:xfrm>
          <a:off x="2771800" y="2132856"/>
          <a:ext cx="1905000" cy="1136650"/>
        </p:xfrm>
        <a:graphic>
          <a:graphicData uri="http://schemas.openxmlformats.org/presentationml/2006/ole">
            <mc:AlternateContent xmlns:mc="http://schemas.openxmlformats.org/markup-compatibility/2006">
              <mc:Choice xmlns:v="urn:schemas-microsoft-com:vml" Requires="v">
                <p:oleObj name="Equation" r:id="rId2" imgW="723586" imgH="431613" progId="Equation.3">
                  <p:embed/>
                </p:oleObj>
              </mc:Choice>
              <mc:Fallback>
                <p:oleObj name="Equation" r:id="rId2" imgW="723586" imgH="431613" progId="Equation.3">
                  <p:embed/>
                  <p:pic>
                    <p:nvPicPr>
                      <p:cNvPr id="5"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132856"/>
                        <a:ext cx="1905000" cy="1136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 name="Rectangle 7"/>
          <p:cNvSpPr>
            <a:spLocks noChangeArrowheads="1"/>
          </p:cNvSpPr>
          <p:nvPr/>
        </p:nvSpPr>
        <p:spPr bwMode="auto">
          <a:xfrm>
            <a:off x="1187624" y="3933056"/>
            <a:ext cx="700844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base">
              <a:spcBef>
                <a:spcPct val="0"/>
              </a:spcBef>
              <a:spcAft>
                <a:spcPct val="0"/>
              </a:spcAft>
              <a:buFont typeface="Wingdings 2" charset="0"/>
              <a:buNone/>
            </a:pPr>
            <a:r>
              <a:rPr lang="en-US" sz="2400" dirty="0">
                <a:solidFill>
                  <a:srgbClr val="000000"/>
                </a:solidFill>
                <a:latin typeface="Times New Roman" charset="0"/>
                <a:ea typeface="Batang" charset="0"/>
                <a:cs typeface="Batang" charset="0"/>
              </a:rPr>
              <a:t>where: </a:t>
            </a:r>
            <a:r>
              <a:rPr lang="en-US" sz="2400" dirty="0">
                <a:solidFill>
                  <a:srgbClr val="000000"/>
                </a:solidFill>
                <a:latin typeface="Symbol" charset="0"/>
                <a:ea typeface="Batang" charset="0"/>
                <a:cs typeface="Batang" charset="0"/>
              </a:rPr>
              <a:t>F </a:t>
            </a:r>
            <a:r>
              <a:rPr lang="en-US" sz="2400" dirty="0">
                <a:solidFill>
                  <a:srgbClr val="000000"/>
                </a:solidFill>
                <a:latin typeface="Times New Roman" charset="0"/>
                <a:ea typeface="Batang" charset="0"/>
                <a:cs typeface="Batang" charset="0"/>
              </a:rPr>
              <a:t>= the ODH fatality rate (per hour) </a:t>
            </a:r>
            <a:endParaRPr lang="en-US" sz="2400" dirty="0">
              <a:solidFill>
                <a:prstClr val="black"/>
              </a:solidFill>
              <a:latin typeface="Times New Roman" charset="0"/>
              <a:ea typeface="ＭＳ Ｐゴシック" charset="0"/>
              <a:cs typeface="Times New Roman" charset="0"/>
            </a:endParaRPr>
          </a:p>
          <a:p>
            <a:pPr fontAlgn="base">
              <a:spcBef>
                <a:spcPct val="0"/>
              </a:spcBef>
              <a:spcAft>
                <a:spcPct val="0"/>
              </a:spcAft>
              <a:buFont typeface="Wingdings 2" charset="0"/>
              <a:buNone/>
            </a:pPr>
            <a:r>
              <a:rPr lang="en-US" sz="2400" dirty="0">
                <a:solidFill>
                  <a:srgbClr val="000000"/>
                </a:solidFill>
                <a:latin typeface="Times New Roman" charset="0"/>
                <a:ea typeface="Batang" charset="0"/>
                <a:cs typeface="Batang" charset="0"/>
              </a:rPr>
              <a:t>P</a:t>
            </a:r>
            <a:r>
              <a:rPr lang="en-US" sz="2400" baseline="-25000" dirty="0">
                <a:solidFill>
                  <a:srgbClr val="000000"/>
                </a:solidFill>
                <a:latin typeface="Times New Roman" charset="0"/>
                <a:ea typeface="Batang" charset="0"/>
                <a:cs typeface="Batang" charset="0"/>
              </a:rPr>
              <a:t>i</a:t>
            </a:r>
            <a:r>
              <a:rPr lang="en-US" sz="2400" dirty="0">
                <a:solidFill>
                  <a:srgbClr val="000000"/>
                </a:solidFill>
                <a:latin typeface="Times New Roman" charset="0"/>
                <a:ea typeface="Batang" charset="0"/>
                <a:cs typeface="Batang" charset="0"/>
              </a:rPr>
              <a:t> = the expected rate of the </a:t>
            </a:r>
            <a:r>
              <a:rPr lang="en-US" sz="2400" dirty="0" err="1">
                <a:solidFill>
                  <a:srgbClr val="000000"/>
                </a:solidFill>
                <a:latin typeface="Times New Roman" charset="0"/>
                <a:ea typeface="Batang" charset="0"/>
                <a:cs typeface="Batang" charset="0"/>
              </a:rPr>
              <a:t>ith</a:t>
            </a:r>
            <a:r>
              <a:rPr lang="en-US" sz="2400" dirty="0">
                <a:solidFill>
                  <a:srgbClr val="000000"/>
                </a:solidFill>
                <a:latin typeface="Times New Roman" charset="0"/>
                <a:ea typeface="Batang" charset="0"/>
                <a:cs typeface="Batang" charset="0"/>
              </a:rPr>
              <a:t> event (per hour), and </a:t>
            </a:r>
            <a:endParaRPr lang="en-US" sz="2400" dirty="0">
              <a:solidFill>
                <a:prstClr val="black"/>
              </a:solidFill>
              <a:latin typeface="Times New Roman" charset="0"/>
              <a:ea typeface="ＭＳ Ｐゴシック" charset="0"/>
              <a:cs typeface="Times New Roman" charset="0"/>
            </a:endParaRPr>
          </a:p>
          <a:p>
            <a:pPr fontAlgn="base">
              <a:spcBef>
                <a:spcPct val="0"/>
              </a:spcBef>
              <a:spcAft>
                <a:spcPct val="0"/>
              </a:spcAft>
              <a:buFont typeface="Wingdings 2" charset="0"/>
              <a:buNone/>
            </a:pPr>
            <a:r>
              <a:rPr lang="en-US" sz="2400" dirty="0">
                <a:solidFill>
                  <a:srgbClr val="000000"/>
                </a:solidFill>
                <a:latin typeface="Times New Roman" charset="0"/>
                <a:ea typeface="Batang" charset="0"/>
                <a:cs typeface="Batang" charset="0"/>
              </a:rPr>
              <a:t>F</a:t>
            </a:r>
            <a:r>
              <a:rPr lang="en-US" sz="2400" baseline="-25000" dirty="0">
                <a:solidFill>
                  <a:srgbClr val="000000"/>
                </a:solidFill>
                <a:latin typeface="Times New Roman" charset="0"/>
                <a:ea typeface="Batang" charset="0"/>
                <a:cs typeface="Batang" charset="0"/>
              </a:rPr>
              <a:t>i</a:t>
            </a:r>
            <a:r>
              <a:rPr lang="en-US" sz="2400" dirty="0">
                <a:solidFill>
                  <a:srgbClr val="000000"/>
                </a:solidFill>
                <a:latin typeface="Times New Roman" charset="0"/>
                <a:ea typeface="Batang" charset="0"/>
                <a:cs typeface="Batang" charset="0"/>
              </a:rPr>
              <a:t> = the probability of a fatality due to event </a:t>
            </a:r>
            <a:r>
              <a:rPr lang="en-US" sz="2400" dirty="0" err="1">
                <a:solidFill>
                  <a:srgbClr val="000000"/>
                </a:solidFill>
                <a:latin typeface="Times New Roman" charset="0"/>
                <a:ea typeface="Batang" charset="0"/>
                <a:cs typeface="Batang" charset="0"/>
              </a:rPr>
              <a:t>i</a:t>
            </a:r>
            <a:r>
              <a:rPr lang="en-US" sz="2400" dirty="0">
                <a:solidFill>
                  <a:srgbClr val="000000"/>
                </a:solidFill>
                <a:latin typeface="Times New Roman" charset="0"/>
                <a:ea typeface="Batang" charset="0"/>
                <a:cs typeface="Batang" charset="0"/>
              </a:rPr>
              <a:t>.</a:t>
            </a:r>
          </a:p>
          <a:p>
            <a:pPr fontAlgn="base">
              <a:spcBef>
                <a:spcPct val="0"/>
              </a:spcBef>
              <a:spcAft>
                <a:spcPct val="0"/>
              </a:spcAft>
              <a:buFont typeface="Wingdings 2" charset="0"/>
              <a:buNone/>
            </a:pPr>
            <a:endParaRPr lang="en-US" sz="2400" dirty="0">
              <a:solidFill>
                <a:srgbClr val="000000"/>
              </a:solidFill>
              <a:latin typeface="Times New Roman" charset="0"/>
              <a:ea typeface="Batang" charset="0"/>
              <a:cs typeface="Batang" charset="0"/>
            </a:endParaRPr>
          </a:p>
          <a:p>
            <a:pPr fontAlgn="base">
              <a:spcBef>
                <a:spcPct val="0"/>
              </a:spcBef>
              <a:spcAft>
                <a:spcPct val="0"/>
              </a:spcAft>
              <a:buFont typeface="Wingdings 2" charset="0"/>
              <a:buNone/>
            </a:pPr>
            <a:r>
              <a:rPr lang="en-US" sz="2400" dirty="0">
                <a:solidFill>
                  <a:srgbClr val="000000"/>
                </a:solidFill>
                <a:latin typeface="Times New Roman" charset="0"/>
                <a:ea typeface="Batang" charset="0"/>
                <a:cs typeface="Batang" charset="0"/>
              </a:rPr>
              <a:t>Sum up for all n possible events</a:t>
            </a:r>
            <a:endParaRPr lang="en-US" sz="2400" dirty="0">
              <a:solidFill>
                <a:prstClr val="black"/>
              </a:solidFill>
              <a:latin typeface="Times New Roman" charset="0"/>
              <a:ea typeface="ＭＳ Ｐゴシック" charset="0"/>
              <a:cs typeface="Times New Roman" charset="0"/>
            </a:endParaRPr>
          </a:p>
        </p:txBody>
      </p:sp>
      <p:sp>
        <p:nvSpPr>
          <p:cNvPr id="3" name="Date Placeholder 2"/>
          <p:cNvSpPr>
            <a:spLocks noGrp="1"/>
          </p:cNvSpPr>
          <p:nvPr>
            <p:ph type="dt" sz="half" idx="10"/>
          </p:nvPr>
        </p:nvSpPr>
        <p:spPr/>
        <p:txBody>
          <a:bodyPr/>
          <a:lstStyle/>
          <a:p>
            <a:r>
              <a:rPr lang="sv-SE"/>
              <a:t>Winter 2025</a:t>
            </a:r>
            <a:endParaRPr lang="sv-SE" dirty="0"/>
          </a:p>
        </p:txBody>
      </p:sp>
      <p:sp>
        <p:nvSpPr>
          <p:cNvPr id="7" name="Footer Placeholder 6"/>
          <p:cNvSpPr>
            <a:spLocks noGrp="1"/>
          </p:cNvSpPr>
          <p:nvPr>
            <p:ph type="ftr" sz="quarter" idx="11"/>
          </p:nvPr>
        </p:nvSpPr>
        <p:spPr>
          <a:xfrm>
            <a:off x="3124200" y="6356350"/>
            <a:ext cx="3536032" cy="365125"/>
          </a:xfrm>
        </p:spPr>
        <p:txBody>
          <a:bodyPr/>
          <a:lstStyle/>
          <a:p>
            <a:r>
              <a:rPr lang="de-DE"/>
              <a:t>Cryogenic Safety J.G. Weisend II</a:t>
            </a:r>
            <a:endParaRPr lang="sv-SE" dirty="0"/>
          </a:p>
        </p:txBody>
      </p:sp>
      <p:sp>
        <p:nvSpPr>
          <p:cNvPr id="4" name="Slide Number Placeholder 3">
            <a:extLst>
              <a:ext uri="{FF2B5EF4-FFF2-40B4-BE49-F238E27FC236}">
                <a16:creationId xmlns:a16="http://schemas.microsoft.com/office/drawing/2014/main" id="{6D3A6028-7856-C142-AA9C-6A2787FF6568}"/>
              </a:ext>
            </a:extLst>
          </p:cNvPr>
          <p:cNvSpPr>
            <a:spLocks noGrp="1"/>
          </p:cNvSpPr>
          <p:nvPr>
            <p:ph type="sldNum" sz="quarter" idx="12"/>
          </p:nvPr>
        </p:nvSpPr>
        <p:spPr/>
        <p:txBody>
          <a:bodyPr/>
          <a:lstStyle/>
          <a:p>
            <a:fld id="{038C62C7-F79B-CD4A-A5DF-5683BBEC4A65}" type="slidenum">
              <a:rPr lang="sv-SE" smtClean="0"/>
              <a:t>44</a:t>
            </a:fld>
            <a:endParaRPr lang="sv-SE"/>
          </a:p>
        </p:txBody>
      </p:sp>
    </p:spTree>
    <p:extLst>
      <p:ext uri="{BB962C8B-B14F-4D97-AF65-F5344CB8AC3E}">
        <p14:creationId xmlns:p14="http://schemas.microsoft.com/office/powerpoint/2010/main" val="630377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7139136" cy="1143000"/>
          </a:xfrm>
        </p:spPr>
        <p:txBody>
          <a:bodyPr/>
          <a:lstStyle/>
          <a:p>
            <a:pPr algn="ctr"/>
            <a:r>
              <a:rPr lang="en-US" dirty="0">
                <a:ea typeface="ＭＳ Ｐゴシック" charset="0"/>
                <a:cs typeface="ＭＳ Ｐゴシック" charset="0"/>
              </a:rPr>
              <a:t>ODH Fatality Rates</a:t>
            </a:r>
            <a:endParaRPr lang="en-US" dirty="0"/>
          </a:p>
        </p:txBody>
      </p:sp>
      <p:sp>
        <p:nvSpPr>
          <p:cNvPr id="3" name="Content Placeholder 2"/>
          <p:cNvSpPr>
            <a:spLocks noGrp="1"/>
          </p:cNvSpPr>
          <p:nvPr>
            <p:ph idx="1"/>
          </p:nvPr>
        </p:nvSpPr>
        <p:spPr>
          <a:xfrm>
            <a:off x="251520" y="1556792"/>
            <a:ext cx="8579296" cy="4525963"/>
          </a:xfrm>
        </p:spPr>
        <p:txBody>
          <a:bodyPr/>
          <a:lstStyle/>
          <a:p>
            <a:r>
              <a:rPr lang="en-US" dirty="0">
                <a:solidFill>
                  <a:srgbClr val="000000"/>
                </a:solidFill>
                <a:ea typeface="ＭＳ Ｐゴシック" charset="0"/>
                <a:cs typeface="ＭＳ Ｐゴシック" charset="0"/>
              </a:rPr>
              <a:t>Probability of an event ( P</a:t>
            </a:r>
            <a:r>
              <a:rPr lang="en-US" baseline="-25000" dirty="0">
                <a:solidFill>
                  <a:srgbClr val="000000"/>
                </a:solidFill>
                <a:ea typeface="ＭＳ Ｐゴシック" charset="0"/>
                <a:cs typeface="ＭＳ Ｐゴシック" charset="0"/>
              </a:rPr>
              <a:t>i</a:t>
            </a:r>
            <a:r>
              <a:rPr lang="en-US" dirty="0">
                <a:solidFill>
                  <a:srgbClr val="000000"/>
                </a:solidFill>
                <a:ea typeface="ＭＳ Ｐゴシック" charset="0"/>
                <a:cs typeface="ＭＳ Ｐゴシック" charset="0"/>
              </a:rPr>
              <a:t> ) may be based on institutional experience or on more general data (see handouts)</a:t>
            </a:r>
          </a:p>
          <a:p>
            <a:r>
              <a:rPr lang="en-US" dirty="0">
                <a:solidFill>
                  <a:srgbClr val="000000"/>
                </a:solidFill>
                <a:ea typeface="ＭＳ Ｐゴシック" charset="0"/>
                <a:cs typeface="ＭＳ Ｐゴシック" charset="0"/>
              </a:rPr>
              <a:t>Probability of a given event causing a fatality ( F</a:t>
            </a:r>
            <a:r>
              <a:rPr lang="en-US" baseline="-25000" dirty="0">
                <a:solidFill>
                  <a:srgbClr val="000000"/>
                </a:solidFill>
                <a:ea typeface="ＭＳ Ｐゴシック" charset="0"/>
                <a:cs typeface="ＭＳ Ｐゴシック" charset="0"/>
              </a:rPr>
              <a:t>i</a:t>
            </a:r>
            <a:r>
              <a:rPr lang="en-US" dirty="0">
                <a:solidFill>
                  <a:srgbClr val="000000"/>
                </a:solidFill>
                <a:ea typeface="ＭＳ Ｐゴシック" charset="0"/>
                <a:cs typeface="ＭＳ Ｐゴシック" charset="0"/>
              </a:rPr>
              <a:t> ) is related to the lowest possible oxygen concentration that might result from the event</a:t>
            </a:r>
          </a:p>
          <a:p>
            <a:endParaRPr lang="en-US" dirty="0">
              <a:ea typeface="ＭＳ Ｐゴシック" charset="0"/>
              <a:cs typeface="ＭＳ Ｐゴシック" charset="0"/>
            </a:endParaRPr>
          </a:p>
          <a:p>
            <a:endParaRPr lang="en-US" dirty="0"/>
          </a:p>
        </p:txBody>
      </p:sp>
      <p:sp>
        <p:nvSpPr>
          <p:cNvPr id="5" name="Date Placeholder 4"/>
          <p:cNvSpPr>
            <a:spLocks noGrp="1"/>
          </p:cNvSpPr>
          <p:nvPr>
            <p:ph type="dt" sz="half" idx="10"/>
          </p:nvPr>
        </p:nvSpPr>
        <p:spPr/>
        <p:txBody>
          <a:bodyPr/>
          <a:lstStyle/>
          <a:p>
            <a:r>
              <a:rPr lang="sv-SE"/>
              <a:t>Winter 2025</a:t>
            </a:r>
            <a:endParaRPr lang="sv-SE" dirty="0"/>
          </a:p>
        </p:txBody>
      </p:sp>
      <p:sp>
        <p:nvSpPr>
          <p:cNvPr id="6" name="Footer Placeholder 5"/>
          <p:cNvSpPr>
            <a:spLocks noGrp="1"/>
          </p:cNvSpPr>
          <p:nvPr>
            <p:ph type="ftr" sz="quarter" idx="11"/>
          </p:nvPr>
        </p:nvSpPr>
        <p:spPr/>
        <p:txBody>
          <a:bodyPr/>
          <a:lstStyle/>
          <a:p>
            <a:r>
              <a:rPr lang="de-DE"/>
              <a:t>Cryogenic Safety J.G. Weisend II</a:t>
            </a:r>
            <a:endParaRPr lang="sv-SE" dirty="0"/>
          </a:p>
        </p:txBody>
      </p:sp>
      <p:sp>
        <p:nvSpPr>
          <p:cNvPr id="4" name="Slide Number Placeholder 3">
            <a:extLst>
              <a:ext uri="{FF2B5EF4-FFF2-40B4-BE49-F238E27FC236}">
                <a16:creationId xmlns:a16="http://schemas.microsoft.com/office/drawing/2014/main" id="{9C936D14-06B6-1147-9E36-A409C69A0DCF}"/>
              </a:ext>
            </a:extLst>
          </p:cNvPr>
          <p:cNvSpPr>
            <a:spLocks noGrp="1"/>
          </p:cNvSpPr>
          <p:nvPr>
            <p:ph type="sldNum" sz="quarter" idx="12"/>
          </p:nvPr>
        </p:nvSpPr>
        <p:spPr/>
        <p:txBody>
          <a:bodyPr/>
          <a:lstStyle/>
          <a:p>
            <a:fld id="{038C62C7-F79B-CD4A-A5DF-5683BBEC4A65}" type="slidenum">
              <a:rPr lang="sv-SE" smtClean="0"/>
              <a:t>45</a:t>
            </a:fld>
            <a:endParaRPr lang="sv-SE"/>
          </a:p>
        </p:txBody>
      </p:sp>
    </p:spTree>
    <p:extLst>
      <p:ext uri="{BB962C8B-B14F-4D97-AF65-F5344CB8AC3E}">
        <p14:creationId xmlns:p14="http://schemas.microsoft.com/office/powerpoint/2010/main" val="30421917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88640"/>
            <a:ext cx="7139136" cy="1143000"/>
          </a:xfrm>
        </p:spPr>
        <p:txBody>
          <a:bodyPr>
            <a:normAutofit/>
          </a:bodyPr>
          <a:lstStyle/>
          <a:p>
            <a:pPr algn="ctr"/>
            <a:r>
              <a:rPr lang="en-US" sz="2000" dirty="0">
                <a:ea typeface="ＭＳ Ｐゴシック" charset="0"/>
                <a:cs typeface="ＭＳ Ｐゴシック" charset="0"/>
              </a:rPr>
              <a:t>F</a:t>
            </a:r>
            <a:r>
              <a:rPr lang="en-US" sz="2000" baseline="-25000" dirty="0">
                <a:ea typeface="ＭＳ Ｐゴシック" charset="0"/>
                <a:cs typeface="ＭＳ Ｐゴシック" charset="0"/>
              </a:rPr>
              <a:t>i</a:t>
            </a:r>
            <a:r>
              <a:rPr lang="en-US" sz="2000" dirty="0">
                <a:ea typeface="ＭＳ Ｐゴシック" charset="0"/>
                <a:cs typeface="ＭＳ Ｐゴシック" charset="0"/>
              </a:rPr>
              <a:t> vs. Oxygen Concentration (note limits)</a:t>
            </a:r>
            <a:br>
              <a:rPr lang="en-US" sz="2000" dirty="0">
                <a:ea typeface="ＭＳ Ｐゴシック" charset="0"/>
                <a:cs typeface="ＭＳ Ｐゴシック" charset="0"/>
              </a:rPr>
            </a:br>
            <a:r>
              <a:rPr lang="en-US" sz="1400" dirty="0">
                <a:ea typeface="ＭＳ Ｐゴシック" charset="0"/>
                <a:cs typeface="ＭＳ Ｐゴシック" charset="0"/>
              </a:rPr>
              <a:t>This is the same for ESS, SLAC and </a:t>
            </a:r>
            <a:r>
              <a:rPr lang="en-US" sz="1400" dirty="0" err="1">
                <a:ea typeface="ＭＳ Ｐゴシック" charset="0"/>
                <a:cs typeface="ＭＳ Ｐゴシック" charset="0"/>
              </a:rPr>
              <a:t>Fermilab</a:t>
            </a:r>
            <a:endParaRPr lang="en-US" sz="1400" dirty="0"/>
          </a:p>
        </p:txBody>
      </p:sp>
      <p:sp>
        <p:nvSpPr>
          <p:cNvPr id="3" name="Date Placeholder 2"/>
          <p:cNvSpPr>
            <a:spLocks noGrp="1"/>
          </p:cNvSpPr>
          <p:nvPr>
            <p:ph type="dt" sz="half" idx="10"/>
          </p:nvPr>
        </p:nvSpPr>
        <p:spPr/>
        <p:txBody>
          <a:bodyPr/>
          <a:lstStyle/>
          <a:p>
            <a:r>
              <a:rPr lang="sv-SE"/>
              <a:t>Winter 2025</a:t>
            </a:r>
            <a:endParaRPr lang="sv-SE" dirty="0"/>
          </a:p>
        </p:txBody>
      </p:sp>
      <p:sp>
        <p:nvSpPr>
          <p:cNvPr id="6" name="Footer Placeholder 5"/>
          <p:cNvSpPr>
            <a:spLocks noGrp="1"/>
          </p:cNvSpPr>
          <p:nvPr>
            <p:ph type="ftr" sz="quarter" idx="11"/>
          </p:nvPr>
        </p:nvSpPr>
        <p:spPr/>
        <p:txBody>
          <a:bodyPr/>
          <a:lstStyle/>
          <a:p>
            <a:r>
              <a:rPr lang="de-DE"/>
              <a:t>Cryogenic Safety J.G. Weisend II</a:t>
            </a:r>
            <a:endParaRPr lang="sv-SE" dirty="0"/>
          </a:p>
        </p:txBody>
      </p:sp>
      <p:pic>
        <p:nvPicPr>
          <p:cNvPr id="5" name="Picture 4"/>
          <p:cNvPicPr>
            <a:picLocks noChangeAspect="1"/>
          </p:cNvPicPr>
          <p:nvPr/>
        </p:nvPicPr>
        <p:blipFill>
          <a:blip r:embed="rId2"/>
          <a:stretch>
            <a:fillRect/>
          </a:stretch>
        </p:blipFill>
        <p:spPr>
          <a:xfrm>
            <a:off x="827584" y="1484784"/>
            <a:ext cx="6597550" cy="5256584"/>
          </a:xfrm>
          <a:prstGeom prst="rect">
            <a:avLst/>
          </a:prstGeom>
        </p:spPr>
      </p:pic>
      <p:sp>
        <p:nvSpPr>
          <p:cNvPr id="7" name="TextBox 6"/>
          <p:cNvSpPr txBox="1"/>
          <p:nvPr/>
        </p:nvSpPr>
        <p:spPr>
          <a:xfrm>
            <a:off x="7452320" y="1988840"/>
            <a:ext cx="1584176" cy="2585323"/>
          </a:xfrm>
          <a:prstGeom prst="rect">
            <a:avLst/>
          </a:prstGeom>
          <a:noFill/>
        </p:spPr>
        <p:txBody>
          <a:bodyPr wrap="square" rtlCol="0">
            <a:spAutoFit/>
          </a:bodyPr>
          <a:lstStyle/>
          <a:p>
            <a:r>
              <a:rPr lang="en-US" dirty="0"/>
              <a:t>Note below 8.8% the fatality factor is taken to be 1 as this is the point at which useful consciousness is 1 minute</a:t>
            </a:r>
          </a:p>
        </p:txBody>
      </p:sp>
      <p:sp>
        <p:nvSpPr>
          <p:cNvPr id="4" name="Slide Number Placeholder 3">
            <a:extLst>
              <a:ext uri="{FF2B5EF4-FFF2-40B4-BE49-F238E27FC236}">
                <a16:creationId xmlns:a16="http://schemas.microsoft.com/office/drawing/2014/main" id="{AFC5C5ED-2242-D24E-AB96-FC33D6A5C7AD}"/>
              </a:ext>
            </a:extLst>
          </p:cNvPr>
          <p:cNvSpPr>
            <a:spLocks noGrp="1"/>
          </p:cNvSpPr>
          <p:nvPr>
            <p:ph type="sldNum" sz="quarter" idx="12"/>
          </p:nvPr>
        </p:nvSpPr>
        <p:spPr/>
        <p:txBody>
          <a:bodyPr/>
          <a:lstStyle/>
          <a:p>
            <a:fld id="{038C62C7-F79B-CD4A-A5DF-5683BBEC4A65}" type="slidenum">
              <a:rPr lang="sv-SE" smtClean="0"/>
              <a:t>46</a:t>
            </a:fld>
            <a:endParaRPr lang="sv-SE"/>
          </a:p>
        </p:txBody>
      </p:sp>
    </p:spTree>
    <p:extLst>
      <p:ext uri="{BB962C8B-B14F-4D97-AF65-F5344CB8AC3E}">
        <p14:creationId xmlns:p14="http://schemas.microsoft.com/office/powerpoint/2010/main" val="4255623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88640"/>
            <a:ext cx="7139136" cy="1143000"/>
          </a:xfrm>
        </p:spPr>
        <p:txBody>
          <a:bodyPr/>
          <a:lstStyle/>
          <a:p>
            <a:pPr algn="ctr"/>
            <a:r>
              <a:rPr lang="en-US" dirty="0">
                <a:ea typeface="ＭＳ Ｐゴシック" charset="0"/>
                <a:cs typeface="ＭＳ Ｐゴシック" charset="0"/>
              </a:rPr>
              <a:t>ODH classes at ESS</a:t>
            </a:r>
            <a:endParaRPr lang="en-US" dirty="0"/>
          </a:p>
        </p:txBody>
      </p:sp>
      <p:graphicFrame>
        <p:nvGraphicFramePr>
          <p:cNvPr id="6" name="Table 5"/>
          <p:cNvGraphicFramePr>
            <a:graphicFrameLocks noGrp="1"/>
          </p:cNvGraphicFramePr>
          <p:nvPr/>
        </p:nvGraphicFramePr>
        <p:xfrm>
          <a:off x="683568" y="1628800"/>
          <a:ext cx="5904656" cy="4197968"/>
        </p:xfrm>
        <a:graphic>
          <a:graphicData uri="http://schemas.openxmlformats.org/drawingml/2006/table">
            <a:tbl>
              <a:tblPr/>
              <a:tblGrid>
                <a:gridCol w="2234831">
                  <a:extLst>
                    <a:ext uri="{9D8B030D-6E8A-4147-A177-3AD203B41FA5}">
                      <a16:colId xmlns:a16="http://schemas.microsoft.com/office/drawing/2014/main" val="20000"/>
                    </a:ext>
                  </a:extLst>
                </a:gridCol>
                <a:gridCol w="3669825">
                  <a:extLst>
                    <a:ext uri="{9D8B030D-6E8A-4147-A177-3AD203B41FA5}">
                      <a16:colId xmlns:a16="http://schemas.microsoft.com/office/drawing/2014/main" val="20001"/>
                    </a:ext>
                  </a:extLst>
                </a:gridCol>
              </a:tblGrid>
              <a:tr h="820892">
                <a:tc>
                  <a:txBody>
                    <a:bodyPr/>
                    <a:lstStyle/>
                    <a:p>
                      <a:pPr algn="ctr">
                        <a:lnSpc>
                          <a:spcPts val="1400"/>
                        </a:lnSpc>
                        <a:spcAft>
                          <a:spcPts val="0"/>
                        </a:spcAft>
                      </a:pPr>
                      <a:r>
                        <a:rPr lang="en-GB" sz="2400" b="1" dirty="0">
                          <a:effectLst/>
                          <a:latin typeface="Calibri"/>
                          <a:ea typeface="Calibri"/>
                          <a:cs typeface="Calibri"/>
                        </a:rPr>
                        <a:t>ODH Class</a:t>
                      </a:r>
                      <a:endParaRPr lang="en-US" sz="2400" dirty="0">
                        <a:effectLst/>
                        <a:latin typeface="Calibri"/>
                        <a:ea typeface="Calibri"/>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lnSpc>
                          <a:spcPts val="1400"/>
                        </a:lnSpc>
                        <a:spcAft>
                          <a:spcPts val="0"/>
                        </a:spcAft>
                      </a:pPr>
                      <a:r>
                        <a:rPr lang="en-GB" sz="2400" b="1" dirty="0">
                          <a:effectLst/>
                          <a:latin typeface="Calibri"/>
                          <a:ea typeface="Calibri"/>
                          <a:cs typeface="Calibri"/>
                        </a:rPr>
                        <a:t>[</a:t>
                      </a:r>
                      <a:r>
                        <a:rPr lang="en-GB" sz="2400" b="1" dirty="0">
                          <a:effectLst/>
                          <a:latin typeface="Symbol" charset="2"/>
                          <a:ea typeface="Calibri"/>
                          <a:cs typeface="Symbol" charset="2"/>
                        </a:rPr>
                        <a:t>F</a:t>
                      </a:r>
                      <a:r>
                        <a:rPr lang="en-GB" sz="2400" b="1" dirty="0">
                          <a:effectLst/>
                          <a:latin typeface="Calibri"/>
                          <a:ea typeface="Calibri"/>
                          <a:cs typeface="Calibri"/>
                        </a:rPr>
                        <a:t>] (hr</a:t>
                      </a:r>
                      <a:r>
                        <a:rPr lang="en-GB" sz="2400" b="1" baseline="30000" dirty="0">
                          <a:effectLst/>
                          <a:latin typeface="Calibri"/>
                          <a:ea typeface="Calibri"/>
                          <a:cs typeface="Calibri"/>
                        </a:rPr>
                        <a:t>-1</a:t>
                      </a:r>
                      <a:r>
                        <a:rPr lang="en-GB" sz="2400" b="1" dirty="0">
                          <a:effectLst/>
                          <a:latin typeface="Calibri"/>
                          <a:ea typeface="Calibri"/>
                          <a:cs typeface="Calibri"/>
                        </a:rPr>
                        <a:t>)</a:t>
                      </a:r>
                      <a:endParaRPr lang="en-US" sz="2400" dirty="0">
                        <a:effectLst/>
                        <a:latin typeface="Calibri"/>
                        <a:ea typeface="Calibri"/>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820892">
                <a:tc>
                  <a:txBody>
                    <a:bodyPr/>
                    <a:lstStyle/>
                    <a:p>
                      <a:pPr algn="ctr">
                        <a:lnSpc>
                          <a:spcPts val="1400"/>
                        </a:lnSpc>
                        <a:spcAft>
                          <a:spcPts val="0"/>
                        </a:spcAft>
                      </a:pPr>
                      <a:r>
                        <a:rPr lang="en-GB" sz="2400">
                          <a:effectLst/>
                          <a:latin typeface="Calibri"/>
                          <a:ea typeface="Calibri"/>
                          <a:cs typeface="Calibri"/>
                        </a:rPr>
                        <a:t>0</a:t>
                      </a:r>
                      <a:endParaRPr lang="en-US" sz="2400">
                        <a:effectLst/>
                        <a:latin typeface="Calibri"/>
                        <a:ea typeface="Calibri"/>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lnSpc>
                          <a:spcPts val="1400"/>
                        </a:lnSpc>
                        <a:spcAft>
                          <a:spcPts val="0"/>
                        </a:spcAft>
                      </a:pPr>
                      <a:r>
                        <a:rPr lang="en-US" sz="2400" dirty="0">
                          <a:effectLst/>
                          <a:latin typeface="Calibri"/>
                          <a:ea typeface="Calibri"/>
                          <a:cs typeface="Calibri"/>
                        </a:rPr>
                        <a:t>≤10</a:t>
                      </a:r>
                      <a:r>
                        <a:rPr lang="en-US" sz="2400" baseline="30000" dirty="0">
                          <a:effectLst/>
                          <a:latin typeface="Calibri"/>
                          <a:ea typeface="Calibri"/>
                          <a:cs typeface="Calibri"/>
                        </a:rPr>
                        <a:t>-7</a:t>
                      </a:r>
                      <a:endParaRPr lang="en-US" sz="2400" dirty="0">
                        <a:effectLst/>
                        <a:latin typeface="Calibri"/>
                        <a:ea typeface="Calibri"/>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820892">
                <a:tc>
                  <a:txBody>
                    <a:bodyPr/>
                    <a:lstStyle/>
                    <a:p>
                      <a:pPr algn="ctr">
                        <a:lnSpc>
                          <a:spcPts val="1400"/>
                        </a:lnSpc>
                        <a:spcAft>
                          <a:spcPts val="0"/>
                        </a:spcAft>
                      </a:pPr>
                      <a:r>
                        <a:rPr lang="en-GB" sz="2400">
                          <a:effectLst/>
                          <a:latin typeface="Calibri"/>
                          <a:ea typeface="Calibri"/>
                          <a:cs typeface="Calibri"/>
                        </a:rPr>
                        <a:t>1</a:t>
                      </a:r>
                      <a:endParaRPr lang="en-US" sz="2400">
                        <a:effectLst/>
                        <a:latin typeface="Calibri"/>
                        <a:ea typeface="Calibri"/>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lnSpc>
                          <a:spcPts val="1400"/>
                        </a:lnSpc>
                        <a:spcAft>
                          <a:spcPts val="0"/>
                        </a:spcAft>
                      </a:pPr>
                      <a:r>
                        <a:rPr lang="en-US" sz="2400" dirty="0">
                          <a:effectLst/>
                          <a:latin typeface="Calibri"/>
                          <a:ea typeface="Calibri"/>
                          <a:cs typeface="Calibri"/>
                        </a:rPr>
                        <a:t>&gt;10</a:t>
                      </a:r>
                      <a:r>
                        <a:rPr lang="en-US" sz="2400" baseline="30000" dirty="0">
                          <a:effectLst/>
                          <a:latin typeface="Calibri"/>
                          <a:ea typeface="Calibri"/>
                          <a:cs typeface="Calibri"/>
                        </a:rPr>
                        <a:t>-7</a:t>
                      </a:r>
                      <a:r>
                        <a:rPr lang="en-US" sz="2400" dirty="0">
                          <a:effectLst/>
                          <a:latin typeface="Calibri"/>
                          <a:ea typeface="Calibri"/>
                          <a:cs typeface="Calibri"/>
                        </a:rPr>
                        <a:t> …but… ≤10</a:t>
                      </a:r>
                      <a:r>
                        <a:rPr lang="en-US" sz="2400" baseline="30000" dirty="0">
                          <a:effectLst/>
                          <a:latin typeface="Calibri"/>
                          <a:ea typeface="Calibri"/>
                          <a:cs typeface="Calibri"/>
                        </a:rPr>
                        <a:t>-5</a:t>
                      </a:r>
                      <a:endParaRPr lang="en-US" sz="2400" dirty="0">
                        <a:effectLst/>
                        <a:latin typeface="Calibri"/>
                        <a:ea typeface="Calibri"/>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820892">
                <a:tc>
                  <a:txBody>
                    <a:bodyPr/>
                    <a:lstStyle/>
                    <a:p>
                      <a:pPr algn="ctr">
                        <a:lnSpc>
                          <a:spcPts val="1400"/>
                        </a:lnSpc>
                        <a:spcAft>
                          <a:spcPts val="0"/>
                        </a:spcAft>
                      </a:pPr>
                      <a:r>
                        <a:rPr lang="en-US" sz="2400">
                          <a:effectLst/>
                          <a:latin typeface="Calibri"/>
                          <a:ea typeface="Calibri"/>
                          <a:cs typeface="Calibri"/>
                        </a:rPr>
                        <a:t>2</a:t>
                      </a:r>
                      <a:endParaRPr lang="en-US" sz="2400">
                        <a:effectLst/>
                        <a:latin typeface="Calibri"/>
                        <a:ea typeface="Calibri"/>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lnSpc>
                          <a:spcPts val="1400"/>
                        </a:lnSpc>
                        <a:spcAft>
                          <a:spcPts val="0"/>
                        </a:spcAft>
                      </a:pPr>
                      <a:r>
                        <a:rPr lang="en-US" sz="2400" dirty="0">
                          <a:effectLst/>
                          <a:latin typeface="Calibri"/>
                          <a:ea typeface="Calibri"/>
                          <a:cs typeface="Calibri"/>
                        </a:rPr>
                        <a:t>&gt;10</a:t>
                      </a:r>
                      <a:r>
                        <a:rPr lang="en-US" sz="2400" baseline="30000" dirty="0">
                          <a:effectLst/>
                          <a:latin typeface="Calibri"/>
                          <a:ea typeface="Calibri"/>
                          <a:cs typeface="Calibri"/>
                        </a:rPr>
                        <a:t>-5</a:t>
                      </a:r>
                      <a:r>
                        <a:rPr lang="en-US" sz="2400" dirty="0">
                          <a:effectLst/>
                          <a:latin typeface="Calibri"/>
                          <a:ea typeface="Calibri"/>
                          <a:cs typeface="Calibri"/>
                        </a:rPr>
                        <a:t> …but… ≤10</a:t>
                      </a:r>
                      <a:r>
                        <a:rPr lang="en-US" sz="2400" baseline="30000" dirty="0">
                          <a:effectLst/>
                          <a:latin typeface="Calibri"/>
                          <a:ea typeface="Calibri"/>
                          <a:cs typeface="Calibri"/>
                        </a:rPr>
                        <a:t>-3</a:t>
                      </a:r>
                      <a:endParaRPr lang="en-US" sz="2400" dirty="0">
                        <a:effectLst/>
                        <a:latin typeface="Calibri"/>
                        <a:ea typeface="Calibri"/>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820892">
                <a:tc>
                  <a:txBody>
                    <a:bodyPr/>
                    <a:lstStyle/>
                    <a:p>
                      <a:pPr algn="ctr">
                        <a:lnSpc>
                          <a:spcPct val="100000"/>
                        </a:lnSpc>
                        <a:spcAft>
                          <a:spcPts val="0"/>
                        </a:spcAft>
                      </a:pPr>
                      <a:r>
                        <a:rPr lang="en-GB" sz="2000" dirty="0">
                          <a:effectLst/>
                          <a:latin typeface="Calibri"/>
                          <a:ea typeface="Calibri"/>
                          <a:cs typeface="Calibri"/>
                        </a:rPr>
                        <a:t>Forbidden area</a:t>
                      </a:r>
                    </a:p>
                    <a:p>
                      <a:pPr algn="ctr">
                        <a:lnSpc>
                          <a:spcPct val="100000"/>
                        </a:lnSpc>
                        <a:spcAft>
                          <a:spcPts val="0"/>
                        </a:spcAft>
                      </a:pPr>
                      <a:r>
                        <a:rPr lang="en-GB" sz="2000" dirty="0">
                          <a:effectLst/>
                          <a:latin typeface="Calibri"/>
                          <a:ea typeface="Calibri"/>
                          <a:cs typeface="Calibri"/>
                        </a:rPr>
                        <a:t>Not permitted at ESS</a:t>
                      </a:r>
                      <a:endParaRPr lang="en-US" sz="2000" dirty="0">
                        <a:effectLst/>
                        <a:latin typeface="Calibri"/>
                        <a:ea typeface="Calibri"/>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lnSpc>
                          <a:spcPts val="1400"/>
                        </a:lnSpc>
                        <a:spcAft>
                          <a:spcPts val="0"/>
                        </a:spcAft>
                      </a:pPr>
                      <a:r>
                        <a:rPr lang="en-US" sz="2400" dirty="0">
                          <a:effectLst/>
                          <a:latin typeface="Calibri"/>
                          <a:ea typeface="Calibri"/>
                          <a:cs typeface="Calibri"/>
                        </a:rPr>
                        <a:t>&gt;10</a:t>
                      </a:r>
                      <a:r>
                        <a:rPr lang="en-US" sz="2400" baseline="30000" dirty="0">
                          <a:effectLst/>
                          <a:latin typeface="Calibri"/>
                          <a:ea typeface="Calibri"/>
                          <a:cs typeface="Calibri"/>
                        </a:rPr>
                        <a:t>-3</a:t>
                      </a:r>
                      <a:endParaRPr lang="en-US" sz="2400" dirty="0">
                        <a:effectLst/>
                        <a:latin typeface="Calibri"/>
                        <a:ea typeface="Calibri"/>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Date Placeholder 2"/>
          <p:cNvSpPr>
            <a:spLocks noGrp="1"/>
          </p:cNvSpPr>
          <p:nvPr>
            <p:ph type="dt" sz="half" idx="10"/>
          </p:nvPr>
        </p:nvSpPr>
        <p:spPr/>
        <p:txBody>
          <a:bodyPr/>
          <a:lstStyle/>
          <a:p>
            <a:r>
              <a:rPr lang="sv-SE"/>
              <a:t>Winter 2025</a:t>
            </a:r>
            <a:endParaRPr lang="sv-SE" dirty="0"/>
          </a:p>
        </p:txBody>
      </p:sp>
      <p:sp>
        <p:nvSpPr>
          <p:cNvPr id="5" name="Footer Placeholder 4"/>
          <p:cNvSpPr>
            <a:spLocks noGrp="1"/>
          </p:cNvSpPr>
          <p:nvPr>
            <p:ph type="ftr" sz="quarter" idx="11"/>
          </p:nvPr>
        </p:nvSpPr>
        <p:spPr>
          <a:xfrm>
            <a:off x="3124200" y="6356350"/>
            <a:ext cx="3536032" cy="365125"/>
          </a:xfrm>
        </p:spPr>
        <p:txBody>
          <a:bodyPr/>
          <a:lstStyle/>
          <a:p>
            <a:r>
              <a:rPr lang="de-DE"/>
              <a:t>Cryogenic Safety J.G. Weisend II</a:t>
            </a:r>
            <a:endParaRPr lang="sv-SE" dirty="0"/>
          </a:p>
        </p:txBody>
      </p:sp>
      <p:sp>
        <p:nvSpPr>
          <p:cNvPr id="7" name="TextBox 6"/>
          <p:cNvSpPr txBox="1"/>
          <p:nvPr/>
        </p:nvSpPr>
        <p:spPr>
          <a:xfrm>
            <a:off x="6645227" y="2132856"/>
            <a:ext cx="2498773" cy="2031325"/>
          </a:xfrm>
          <a:prstGeom prst="rect">
            <a:avLst/>
          </a:prstGeom>
          <a:noFill/>
        </p:spPr>
        <p:txBody>
          <a:bodyPr wrap="square" rtlCol="0">
            <a:spAutoFit/>
          </a:bodyPr>
          <a:lstStyle/>
          <a:p>
            <a:r>
              <a:rPr lang="en-US" dirty="0"/>
              <a:t>Note these are fatality rates without any mitigations</a:t>
            </a:r>
          </a:p>
          <a:p>
            <a:r>
              <a:rPr lang="en-US" dirty="0"/>
              <a:t>Once the mitigations are applied, the fatality rate should be class 0 or better</a:t>
            </a:r>
          </a:p>
        </p:txBody>
      </p:sp>
      <p:sp>
        <p:nvSpPr>
          <p:cNvPr id="4" name="Slide Number Placeholder 3">
            <a:extLst>
              <a:ext uri="{FF2B5EF4-FFF2-40B4-BE49-F238E27FC236}">
                <a16:creationId xmlns:a16="http://schemas.microsoft.com/office/drawing/2014/main" id="{DCB6B770-2B39-0945-AC98-09EF908918C7}"/>
              </a:ext>
            </a:extLst>
          </p:cNvPr>
          <p:cNvSpPr>
            <a:spLocks noGrp="1"/>
          </p:cNvSpPr>
          <p:nvPr>
            <p:ph type="sldNum" sz="quarter" idx="12"/>
          </p:nvPr>
        </p:nvSpPr>
        <p:spPr/>
        <p:txBody>
          <a:bodyPr/>
          <a:lstStyle/>
          <a:p>
            <a:fld id="{038C62C7-F79B-CD4A-A5DF-5683BBEC4A65}" type="slidenum">
              <a:rPr lang="sv-SE" smtClean="0"/>
              <a:t>47</a:t>
            </a:fld>
            <a:endParaRPr lang="sv-SE"/>
          </a:p>
        </p:txBody>
      </p:sp>
    </p:spTree>
    <p:extLst>
      <p:ext uri="{BB962C8B-B14F-4D97-AF65-F5344CB8AC3E}">
        <p14:creationId xmlns:p14="http://schemas.microsoft.com/office/powerpoint/2010/main" val="38144777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16632"/>
            <a:ext cx="7139136" cy="1143000"/>
          </a:xfrm>
        </p:spPr>
        <p:txBody>
          <a:bodyPr>
            <a:normAutofit fontScale="90000"/>
          </a:bodyPr>
          <a:lstStyle/>
          <a:p>
            <a:pPr algn="ctr"/>
            <a:r>
              <a:rPr lang="en-US" sz="2700" dirty="0"/>
              <a:t>ESS Mitigations vs. ODH Class</a:t>
            </a:r>
            <a:br>
              <a:rPr lang="en-US" sz="2700" dirty="0"/>
            </a:br>
            <a:r>
              <a:rPr lang="en-US" sz="2000" dirty="0"/>
              <a:t>(note these are minimum mitigations, </a:t>
            </a:r>
            <a:br>
              <a:rPr lang="en-US" sz="2000" dirty="0"/>
            </a:br>
            <a:r>
              <a:rPr lang="en-US" sz="2000" dirty="0"/>
              <a:t>additional ones may be required</a:t>
            </a:r>
            <a:br>
              <a:rPr lang="en-US" sz="2000" dirty="0"/>
            </a:br>
            <a:r>
              <a:rPr lang="en-US" sz="2000" dirty="0"/>
              <a:t> by the  safety committee)</a:t>
            </a:r>
          </a:p>
        </p:txBody>
      </p:sp>
      <p:sp>
        <p:nvSpPr>
          <p:cNvPr id="3" name="Date Placeholder 2"/>
          <p:cNvSpPr>
            <a:spLocks noGrp="1"/>
          </p:cNvSpPr>
          <p:nvPr>
            <p:ph type="dt" sz="half" idx="10"/>
          </p:nvPr>
        </p:nvSpPr>
        <p:spPr/>
        <p:txBody>
          <a:bodyPr/>
          <a:lstStyle/>
          <a:p>
            <a:r>
              <a:rPr lang="sv-SE"/>
              <a:t>Winter 2025</a:t>
            </a:r>
            <a:endParaRPr lang="sv-SE" dirty="0"/>
          </a:p>
        </p:txBody>
      </p:sp>
      <p:sp>
        <p:nvSpPr>
          <p:cNvPr id="5" name="Footer Placeholder 4"/>
          <p:cNvSpPr>
            <a:spLocks noGrp="1"/>
          </p:cNvSpPr>
          <p:nvPr>
            <p:ph type="ftr" sz="quarter" idx="11"/>
          </p:nvPr>
        </p:nvSpPr>
        <p:spPr>
          <a:xfrm>
            <a:off x="3124200" y="6356350"/>
            <a:ext cx="3320008" cy="365125"/>
          </a:xfrm>
        </p:spPr>
        <p:txBody>
          <a:bodyPr/>
          <a:lstStyle/>
          <a:p>
            <a:r>
              <a:rPr lang="de-DE"/>
              <a:t>Cryogenic Safety J.G. Weisend II</a:t>
            </a:r>
            <a:endParaRPr lang="sv-SE" dirty="0"/>
          </a:p>
        </p:txBody>
      </p:sp>
      <p:pic>
        <p:nvPicPr>
          <p:cNvPr id="7" name="Picture 6"/>
          <p:cNvPicPr>
            <a:picLocks noChangeAspect="1"/>
          </p:cNvPicPr>
          <p:nvPr/>
        </p:nvPicPr>
        <p:blipFill>
          <a:blip r:embed="rId2"/>
          <a:stretch>
            <a:fillRect/>
          </a:stretch>
        </p:blipFill>
        <p:spPr>
          <a:xfrm>
            <a:off x="0" y="1484784"/>
            <a:ext cx="9144000" cy="4784752"/>
          </a:xfrm>
          <a:prstGeom prst="rect">
            <a:avLst/>
          </a:prstGeom>
        </p:spPr>
      </p:pic>
      <p:sp>
        <p:nvSpPr>
          <p:cNvPr id="4" name="Slide Number Placeholder 3">
            <a:extLst>
              <a:ext uri="{FF2B5EF4-FFF2-40B4-BE49-F238E27FC236}">
                <a16:creationId xmlns:a16="http://schemas.microsoft.com/office/drawing/2014/main" id="{D2D42F34-442E-1449-9854-14E8E29EB1C0}"/>
              </a:ext>
            </a:extLst>
          </p:cNvPr>
          <p:cNvSpPr>
            <a:spLocks noGrp="1"/>
          </p:cNvSpPr>
          <p:nvPr>
            <p:ph type="sldNum" sz="quarter" idx="12"/>
          </p:nvPr>
        </p:nvSpPr>
        <p:spPr/>
        <p:txBody>
          <a:bodyPr/>
          <a:lstStyle/>
          <a:p>
            <a:fld id="{038C62C7-F79B-CD4A-A5DF-5683BBEC4A65}" type="slidenum">
              <a:rPr lang="sv-SE" smtClean="0"/>
              <a:t>48</a:t>
            </a:fld>
            <a:endParaRPr lang="sv-SE"/>
          </a:p>
        </p:txBody>
      </p:sp>
    </p:spTree>
    <p:extLst>
      <p:ext uri="{BB962C8B-B14F-4D97-AF65-F5344CB8AC3E}">
        <p14:creationId xmlns:p14="http://schemas.microsoft.com/office/powerpoint/2010/main" val="616144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7139136" cy="1143000"/>
          </a:xfrm>
        </p:spPr>
        <p:txBody>
          <a:bodyPr/>
          <a:lstStyle/>
          <a:p>
            <a:pPr algn="ctr"/>
            <a:r>
              <a:rPr lang="en-US" dirty="0"/>
              <a:t>Example Calculation</a:t>
            </a:r>
          </a:p>
        </p:txBody>
      </p:sp>
      <p:sp>
        <p:nvSpPr>
          <p:cNvPr id="6" name="TextBox 5"/>
          <p:cNvSpPr txBox="1"/>
          <p:nvPr/>
        </p:nvSpPr>
        <p:spPr>
          <a:xfrm>
            <a:off x="251520" y="1412776"/>
            <a:ext cx="8568952" cy="2031325"/>
          </a:xfrm>
          <a:prstGeom prst="rect">
            <a:avLst/>
          </a:prstGeom>
          <a:noFill/>
        </p:spPr>
        <p:txBody>
          <a:bodyPr wrap="square" rtlCol="0">
            <a:spAutoFit/>
          </a:bodyPr>
          <a:lstStyle/>
          <a:p>
            <a:r>
              <a:rPr lang="en-US" dirty="0"/>
              <a:t>“ </a:t>
            </a:r>
            <a:r>
              <a:rPr lang="en-US" b="1" dirty="0"/>
              <a:t>LINAC Coherent Light Source II (LCLS-II) Project </a:t>
            </a:r>
            <a:r>
              <a:rPr lang="en-US" dirty="0"/>
              <a:t> </a:t>
            </a:r>
            <a:r>
              <a:rPr lang="en-US" b="1" dirty="0"/>
              <a:t>Preliminary Oxygen Deficiency Hazard Analyses” </a:t>
            </a:r>
            <a:r>
              <a:rPr lang="en-US" dirty="0"/>
              <a:t> - </a:t>
            </a:r>
            <a:r>
              <a:rPr lang="en-US" b="1" dirty="0"/>
              <a:t>LCLSII-1.1-PM-0349-R1  (see handouts)</a:t>
            </a:r>
            <a:endParaRPr lang="en-US" dirty="0"/>
          </a:p>
          <a:p>
            <a:pPr marL="285750" indent="-285750">
              <a:buFont typeface="Arial"/>
              <a:buChar char="•"/>
            </a:pPr>
            <a:r>
              <a:rPr lang="en-US" b="1" dirty="0"/>
              <a:t>This is a very detailed analysis using the SLAC procedures and well worth using as a model</a:t>
            </a:r>
          </a:p>
          <a:p>
            <a:pPr marL="285750" indent="-285750">
              <a:buFont typeface="Arial"/>
              <a:buChar char="•"/>
            </a:pPr>
            <a:r>
              <a:rPr lang="en-US" b="1" dirty="0"/>
              <a:t>Final result was that the </a:t>
            </a:r>
            <a:r>
              <a:rPr lang="en-US" b="1" dirty="0" err="1"/>
              <a:t>Linac</a:t>
            </a:r>
            <a:r>
              <a:rPr lang="en-US" b="1" dirty="0"/>
              <a:t> housing (tunnel), Gallery and Cryogenics building were rated as Class 1 </a:t>
            </a:r>
          </a:p>
          <a:p>
            <a:pPr marL="285750" indent="-285750">
              <a:buFont typeface="Arial"/>
              <a:buChar char="•"/>
            </a:pPr>
            <a:r>
              <a:rPr lang="en-US" b="1" dirty="0"/>
              <a:t>Work restrictions on entry into tunnel during cool down and warm up.</a:t>
            </a:r>
          </a:p>
        </p:txBody>
      </p:sp>
      <p:sp>
        <p:nvSpPr>
          <p:cNvPr id="3" name="Date Placeholder 2"/>
          <p:cNvSpPr>
            <a:spLocks noGrp="1"/>
          </p:cNvSpPr>
          <p:nvPr>
            <p:ph type="dt" sz="half" idx="10"/>
          </p:nvPr>
        </p:nvSpPr>
        <p:spPr/>
        <p:txBody>
          <a:bodyPr/>
          <a:lstStyle/>
          <a:p>
            <a:r>
              <a:rPr lang="sv-SE"/>
              <a:t>Winter 2025</a:t>
            </a:r>
            <a:endParaRPr lang="sv-SE" dirty="0"/>
          </a:p>
        </p:txBody>
      </p:sp>
      <p:sp>
        <p:nvSpPr>
          <p:cNvPr id="7" name="Footer Placeholder 6"/>
          <p:cNvSpPr>
            <a:spLocks noGrp="1"/>
          </p:cNvSpPr>
          <p:nvPr>
            <p:ph type="ftr" sz="quarter" idx="11"/>
          </p:nvPr>
        </p:nvSpPr>
        <p:spPr/>
        <p:txBody>
          <a:bodyPr/>
          <a:lstStyle/>
          <a:p>
            <a:r>
              <a:rPr lang="de-DE"/>
              <a:t>Cryogenic Safety J.G. Weisend II</a:t>
            </a:r>
            <a:endParaRPr lang="sv-SE"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89" y="3501008"/>
            <a:ext cx="9144000" cy="3125688"/>
          </a:xfrm>
          <a:prstGeom prst="rect">
            <a:avLst/>
          </a:prstGeom>
        </p:spPr>
      </p:pic>
      <p:sp>
        <p:nvSpPr>
          <p:cNvPr id="4" name="Slide Number Placeholder 3">
            <a:extLst>
              <a:ext uri="{FF2B5EF4-FFF2-40B4-BE49-F238E27FC236}">
                <a16:creationId xmlns:a16="http://schemas.microsoft.com/office/drawing/2014/main" id="{C1418892-B30B-F54D-B553-86F528D58A7E}"/>
              </a:ext>
            </a:extLst>
          </p:cNvPr>
          <p:cNvSpPr>
            <a:spLocks noGrp="1"/>
          </p:cNvSpPr>
          <p:nvPr>
            <p:ph type="sldNum" sz="quarter" idx="12"/>
          </p:nvPr>
        </p:nvSpPr>
        <p:spPr/>
        <p:txBody>
          <a:bodyPr/>
          <a:lstStyle/>
          <a:p>
            <a:fld id="{038C62C7-F79B-CD4A-A5DF-5683BBEC4A65}" type="slidenum">
              <a:rPr lang="sv-SE" smtClean="0"/>
              <a:t>49</a:t>
            </a:fld>
            <a:endParaRPr lang="sv-SE"/>
          </a:p>
        </p:txBody>
      </p:sp>
    </p:spTree>
    <p:extLst>
      <p:ext uri="{BB962C8B-B14F-4D97-AF65-F5344CB8AC3E}">
        <p14:creationId xmlns:p14="http://schemas.microsoft.com/office/powerpoint/2010/main" val="633434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7" name="textruta 6"/>
          <p:cNvSpPr txBox="1"/>
          <p:nvPr/>
        </p:nvSpPr>
        <p:spPr>
          <a:xfrm>
            <a:off x="-31277" y="1991297"/>
            <a:ext cx="9144000" cy="1754326"/>
          </a:xfrm>
          <a:prstGeom prst="rect">
            <a:avLst/>
          </a:prstGeom>
          <a:noFill/>
        </p:spPr>
        <p:txBody>
          <a:bodyPr wrap="square" rtlCol="0">
            <a:spAutoFit/>
          </a:bodyPr>
          <a:lstStyle/>
          <a:p>
            <a:pPr algn="ctr"/>
            <a:r>
              <a:rPr lang="en-GB" sz="3600" dirty="0">
                <a:solidFill>
                  <a:srgbClr val="FFFFFF"/>
                </a:solidFill>
                <a:latin typeface="Calibri"/>
              </a:rPr>
              <a:t>Impact of Material Choices </a:t>
            </a:r>
          </a:p>
          <a:p>
            <a:pPr algn="ctr"/>
            <a:r>
              <a:rPr lang="en-GB" sz="3600" dirty="0">
                <a:solidFill>
                  <a:srgbClr val="FFFFFF"/>
                </a:solidFill>
                <a:latin typeface="Calibri"/>
              </a:rPr>
              <a:t>&amp; General Cryogenic Safety</a:t>
            </a:r>
          </a:p>
          <a:p>
            <a:pPr algn="ctr"/>
            <a:endParaRPr lang="en-GB" sz="3600" dirty="0">
              <a:solidFill>
                <a:srgbClr val="FFFFFF"/>
              </a:solidFill>
              <a:latin typeface="Calibri"/>
            </a:endParaRPr>
          </a:p>
        </p:txBody>
      </p:sp>
      <p:pic>
        <p:nvPicPr>
          <p:cNvPr id="4" name="Bildobjekt 7" descr="ESS-vit-logga.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26974" y="378759"/>
            <a:ext cx="1359826" cy="727507"/>
          </a:xfrm>
          <a:prstGeom prst="rect">
            <a:avLst/>
          </a:prstGeom>
        </p:spPr>
      </p:pic>
    </p:spTree>
    <p:extLst>
      <p:ext uri="{BB962C8B-B14F-4D97-AF65-F5344CB8AC3E}">
        <p14:creationId xmlns:p14="http://schemas.microsoft.com/office/powerpoint/2010/main" val="28789380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6632"/>
            <a:ext cx="7139136" cy="1143000"/>
          </a:xfrm>
        </p:spPr>
        <p:txBody>
          <a:bodyPr/>
          <a:lstStyle/>
          <a:p>
            <a:pPr algn="ctr"/>
            <a:r>
              <a:rPr lang="en-US" dirty="0"/>
              <a:t>ODH and Visitors</a:t>
            </a:r>
          </a:p>
        </p:txBody>
      </p:sp>
      <p:sp>
        <p:nvSpPr>
          <p:cNvPr id="3" name="Date Placeholder 2"/>
          <p:cNvSpPr>
            <a:spLocks noGrp="1"/>
          </p:cNvSpPr>
          <p:nvPr>
            <p:ph type="dt" sz="half" idx="10"/>
          </p:nvPr>
        </p:nvSpPr>
        <p:spPr/>
        <p:txBody>
          <a:bodyPr/>
          <a:lstStyle/>
          <a:p>
            <a:r>
              <a:rPr lang="sv-SE"/>
              <a:t>Winter 2025</a:t>
            </a:r>
            <a:endParaRPr lang="sv-SE" dirty="0"/>
          </a:p>
        </p:txBody>
      </p:sp>
      <p:sp>
        <p:nvSpPr>
          <p:cNvPr id="5" name="Footer Placeholder 4"/>
          <p:cNvSpPr>
            <a:spLocks noGrp="1"/>
          </p:cNvSpPr>
          <p:nvPr>
            <p:ph type="ftr" sz="quarter" idx="11"/>
          </p:nvPr>
        </p:nvSpPr>
        <p:spPr>
          <a:xfrm>
            <a:off x="3124200" y="6356350"/>
            <a:ext cx="3536032" cy="365125"/>
          </a:xfrm>
        </p:spPr>
        <p:txBody>
          <a:bodyPr/>
          <a:lstStyle/>
          <a:p>
            <a:r>
              <a:rPr lang="de-DE"/>
              <a:t>Cryogenic Safety J.G. Weisend II</a:t>
            </a:r>
            <a:endParaRPr lang="sv-SE" dirty="0"/>
          </a:p>
        </p:txBody>
      </p:sp>
      <p:sp>
        <p:nvSpPr>
          <p:cNvPr id="6" name="TextBox 5"/>
          <p:cNvSpPr txBox="1"/>
          <p:nvPr/>
        </p:nvSpPr>
        <p:spPr>
          <a:xfrm>
            <a:off x="251520" y="1628800"/>
            <a:ext cx="8208912" cy="1200328"/>
          </a:xfrm>
          <a:prstGeom prst="rect">
            <a:avLst/>
          </a:prstGeom>
          <a:noFill/>
        </p:spPr>
        <p:txBody>
          <a:bodyPr wrap="square" rtlCol="0">
            <a:spAutoFit/>
          </a:bodyPr>
          <a:lstStyle/>
          <a:p>
            <a:r>
              <a:rPr lang="en-US" sz="2400" dirty="0"/>
              <a:t>Visitors and occasional staff ( guards, custodial, delivery, visiting contractors etc. ) should always be trained in ODH hazards and procedures or escorted by trained staff</a:t>
            </a:r>
          </a:p>
        </p:txBody>
      </p:sp>
      <p:sp>
        <p:nvSpPr>
          <p:cNvPr id="4" name="Slide Number Placeholder 3">
            <a:extLst>
              <a:ext uri="{FF2B5EF4-FFF2-40B4-BE49-F238E27FC236}">
                <a16:creationId xmlns:a16="http://schemas.microsoft.com/office/drawing/2014/main" id="{82C74A8F-477C-1D48-AC8D-35DB3AE77753}"/>
              </a:ext>
            </a:extLst>
          </p:cNvPr>
          <p:cNvSpPr>
            <a:spLocks noGrp="1"/>
          </p:cNvSpPr>
          <p:nvPr>
            <p:ph type="sldNum" sz="quarter" idx="12"/>
          </p:nvPr>
        </p:nvSpPr>
        <p:spPr/>
        <p:txBody>
          <a:bodyPr/>
          <a:lstStyle/>
          <a:p>
            <a:fld id="{038C62C7-F79B-CD4A-A5DF-5683BBEC4A65}" type="slidenum">
              <a:rPr lang="sv-SE" smtClean="0"/>
              <a:t>50</a:t>
            </a:fld>
            <a:endParaRPr lang="sv-SE"/>
          </a:p>
        </p:txBody>
      </p:sp>
    </p:spTree>
    <p:extLst>
      <p:ext uri="{BB962C8B-B14F-4D97-AF65-F5344CB8AC3E}">
        <p14:creationId xmlns:p14="http://schemas.microsoft.com/office/powerpoint/2010/main" val="14492264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60648"/>
            <a:ext cx="7139136" cy="1143000"/>
          </a:xfrm>
        </p:spPr>
        <p:txBody>
          <a:bodyPr>
            <a:normAutofit/>
          </a:bodyPr>
          <a:lstStyle/>
          <a:p>
            <a:pPr algn="ctr"/>
            <a:r>
              <a:rPr lang="en-US" sz="3600" dirty="0"/>
              <a:t>Summary</a:t>
            </a:r>
          </a:p>
        </p:txBody>
      </p:sp>
      <p:sp>
        <p:nvSpPr>
          <p:cNvPr id="3" name="Content Placeholder 2"/>
          <p:cNvSpPr>
            <a:spLocks noGrp="1"/>
          </p:cNvSpPr>
          <p:nvPr>
            <p:ph idx="1"/>
          </p:nvPr>
        </p:nvSpPr>
        <p:spPr>
          <a:xfrm>
            <a:off x="457200" y="1600200"/>
            <a:ext cx="8579296" cy="4853136"/>
          </a:xfrm>
        </p:spPr>
        <p:txBody>
          <a:bodyPr>
            <a:normAutofit/>
          </a:bodyPr>
          <a:lstStyle/>
          <a:p>
            <a:r>
              <a:rPr lang="en-US" dirty="0">
                <a:solidFill>
                  <a:srgbClr val="000000"/>
                </a:solidFill>
              </a:rPr>
              <a:t>Oxygen Deficiency Hazards are a significant threat and can lead to fatal accidents even with small amounts of cryogens or oxygen displacing gases</a:t>
            </a:r>
          </a:p>
          <a:p>
            <a:r>
              <a:rPr lang="en-US" dirty="0">
                <a:solidFill>
                  <a:srgbClr val="000000"/>
                </a:solidFill>
              </a:rPr>
              <a:t>ODH can, however, be properly managed to allow safe work in cryogenic facilities</a:t>
            </a:r>
          </a:p>
          <a:p>
            <a:r>
              <a:rPr lang="en-US" dirty="0">
                <a:solidFill>
                  <a:srgbClr val="000000"/>
                </a:solidFill>
              </a:rPr>
              <a:t>Significant experience with ODH safety exists and resources exist at labs such as ESS, SLAC, </a:t>
            </a:r>
            <a:r>
              <a:rPr lang="en-US" dirty="0" err="1">
                <a:solidFill>
                  <a:srgbClr val="000000"/>
                </a:solidFill>
              </a:rPr>
              <a:t>Fermilab</a:t>
            </a:r>
            <a:r>
              <a:rPr lang="en-US" dirty="0">
                <a:solidFill>
                  <a:srgbClr val="000000"/>
                </a:solidFill>
              </a:rPr>
              <a:t>, </a:t>
            </a:r>
            <a:r>
              <a:rPr lang="en-US" dirty="0" err="1">
                <a:solidFill>
                  <a:srgbClr val="000000"/>
                </a:solidFill>
              </a:rPr>
              <a:t>Jlab</a:t>
            </a:r>
            <a:r>
              <a:rPr lang="en-US" dirty="0">
                <a:solidFill>
                  <a:srgbClr val="000000"/>
                </a:solidFill>
              </a:rPr>
              <a:t> etc. </a:t>
            </a:r>
            <a:r>
              <a:rPr lang="en-US">
                <a:solidFill>
                  <a:srgbClr val="000000"/>
                </a:solidFill>
              </a:rPr>
              <a:t>(see handouts)</a:t>
            </a:r>
            <a:endParaRPr lang="en-US" dirty="0">
              <a:solidFill>
                <a:srgbClr val="000000"/>
              </a:solidFill>
            </a:endParaRPr>
          </a:p>
          <a:p>
            <a:r>
              <a:rPr lang="en-US" u="sng" dirty="0">
                <a:solidFill>
                  <a:srgbClr val="000000"/>
                </a:solidFill>
              </a:rPr>
              <a:t>Do not become complacent!</a:t>
            </a:r>
          </a:p>
        </p:txBody>
      </p:sp>
      <p:sp>
        <p:nvSpPr>
          <p:cNvPr id="5" name="Date Placeholder 4"/>
          <p:cNvSpPr>
            <a:spLocks noGrp="1"/>
          </p:cNvSpPr>
          <p:nvPr>
            <p:ph type="dt" sz="half" idx="10"/>
          </p:nvPr>
        </p:nvSpPr>
        <p:spPr/>
        <p:txBody>
          <a:bodyPr/>
          <a:lstStyle/>
          <a:p>
            <a:r>
              <a:rPr lang="sv-SE"/>
              <a:t>Winter 2025</a:t>
            </a:r>
            <a:endParaRPr lang="sv-SE" dirty="0"/>
          </a:p>
        </p:txBody>
      </p:sp>
      <p:sp>
        <p:nvSpPr>
          <p:cNvPr id="6" name="Footer Placeholder 5"/>
          <p:cNvSpPr>
            <a:spLocks noGrp="1"/>
          </p:cNvSpPr>
          <p:nvPr>
            <p:ph type="ftr" sz="quarter" idx="11"/>
          </p:nvPr>
        </p:nvSpPr>
        <p:spPr>
          <a:xfrm>
            <a:off x="3124200" y="6356350"/>
            <a:ext cx="3536032" cy="365125"/>
          </a:xfrm>
        </p:spPr>
        <p:txBody>
          <a:bodyPr/>
          <a:lstStyle/>
          <a:p>
            <a:r>
              <a:rPr lang="de-DE"/>
              <a:t>Cryogenic Safety J.G. Weisend II</a:t>
            </a:r>
            <a:endParaRPr lang="sv-SE" dirty="0"/>
          </a:p>
        </p:txBody>
      </p:sp>
      <p:sp>
        <p:nvSpPr>
          <p:cNvPr id="4" name="Slide Number Placeholder 3">
            <a:extLst>
              <a:ext uri="{FF2B5EF4-FFF2-40B4-BE49-F238E27FC236}">
                <a16:creationId xmlns:a16="http://schemas.microsoft.com/office/drawing/2014/main" id="{859DE821-41EF-874C-82F7-41B2733DE47C}"/>
              </a:ext>
            </a:extLst>
          </p:cNvPr>
          <p:cNvSpPr>
            <a:spLocks noGrp="1"/>
          </p:cNvSpPr>
          <p:nvPr>
            <p:ph type="sldNum" sz="quarter" idx="12"/>
          </p:nvPr>
        </p:nvSpPr>
        <p:spPr/>
        <p:txBody>
          <a:bodyPr/>
          <a:lstStyle/>
          <a:p>
            <a:fld id="{038C62C7-F79B-CD4A-A5DF-5683BBEC4A65}" type="slidenum">
              <a:rPr lang="sv-SE" smtClean="0"/>
              <a:t>51</a:t>
            </a:fld>
            <a:endParaRPr lang="sv-SE"/>
          </a:p>
        </p:txBody>
      </p:sp>
    </p:spTree>
    <p:extLst>
      <p:ext uri="{BB962C8B-B14F-4D97-AF65-F5344CB8AC3E}">
        <p14:creationId xmlns:p14="http://schemas.microsoft.com/office/powerpoint/2010/main" val="18049358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60648"/>
            <a:ext cx="7139136" cy="1143000"/>
          </a:xfrm>
        </p:spPr>
        <p:txBody>
          <a:bodyPr>
            <a:normAutofit/>
          </a:bodyPr>
          <a:lstStyle/>
          <a:p>
            <a:pPr algn="ctr"/>
            <a:r>
              <a:rPr lang="en-US" sz="3600" dirty="0"/>
              <a:t>Best Practices</a:t>
            </a:r>
          </a:p>
        </p:txBody>
      </p:sp>
      <p:sp>
        <p:nvSpPr>
          <p:cNvPr id="3" name="Content Placeholder 2"/>
          <p:cNvSpPr>
            <a:spLocks noGrp="1"/>
          </p:cNvSpPr>
          <p:nvPr>
            <p:ph idx="1"/>
          </p:nvPr>
        </p:nvSpPr>
        <p:spPr>
          <a:xfrm>
            <a:off x="457200" y="1600200"/>
            <a:ext cx="8579296" cy="4853136"/>
          </a:xfrm>
        </p:spPr>
        <p:txBody>
          <a:bodyPr>
            <a:normAutofit fontScale="47500" lnSpcReduction="20000"/>
          </a:bodyPr>
          <a:lstStyle/>
          <a:p>
            <a:pPr marL="514350" lvl="0" indent="-514350">
              <a:lnSpc>
                <a:spcPct val="120000"/>
              </a:lnSpc>
              <a:buFont typeface="+mj-lt"/>
              <a:buAutoNum type="arabicPeriod"/>
            </a:pPr>
            <a:r>
              <a:rPr lang="en-US" sz="2900" dirty="0">
                <a:solidFill>
                  <a:srgbClr val="000000"/>
                </a:solidFill>
              </a:rPr>
              <a:t>Always evaluate the risk of an oxygen deficiency hazard whenever dealing with cryogenic fluids or compressed gases, no matter how small the amount.</a:t>
            </a:r>
          </a:p>
          <a:p>
            <a:pPr marL="514350" lvl="0" indent="-514350">
              <a:lnSpc>
                <a:spcPct val="120000"/>
              </a:lnSpc>
              <a:buFont typeface="+mj-lt"/>
              <a:buAutoNum type="arabicPeriod"/>
            </a:pPr>
            <a:r>
              <a:rPr lang="en-US" sz="2900" dirty="0">
                <a:solidFill>
                  <a:srgbClr val="000000"/>
                </a:solidFill>
              </a:rPr>
              <a:t>Develop a well understood and documented approach to evaluating and mitigating oxygen deficiency hazards.</a:t>
            </a:r>
          </a:p>
          <a:p>
            <a:pPr marL="514350" lvl="0" indent="-514350">
              <a:lnSpc>
                <a:spcPct val="120000"/>
              </a:lnSpc>
              <a:buFont typeface="+mj-lt"/>
              <a:buAutoNum type="arabicPeriod"/>
            </a:pPr>
            <a:r>
              <a:rPr lang="en-US" sz="2900" dirty="0">
                <a:solidFill>
                  <a:srgbClr val="000000"/>
                </a:solidFill>
              </a:rPr>
              <a:t>Consider at the beginning of the system design, choices that minimize or eliminate oxygen deficiency hazards. These may include: reducing the cryogenic inventory, limiting the amount of inventory that can be released in an accident, venting relief systems outdoors, maximizing interior space in which cryogenic systems are contained and designing tunnels with sufficient exits and ventilation to reduce ODH risk.</a:t>
            </a:r>
          </a:p>
          <a:p>
            <a:pPr marL="514350" lvl="0" indent="-514350">
              <a:lnSpc>
                <a:spcPct val="120000"/>
              </a:lnSpc>
              <a:buFont typeface="+mj-lt"/>
              <a:buAutoNum type="arabicPeriod"/>
            </a:pPr>
            <a:r>
              <a:rPr lang="en-US" sz="2900" dirty="0">
                <a:solidFill>
                  <a:srgbClr val="000000"/>
                </a:solidFill>
              </a:rPr>
              <a:t>Have all ODH analyses independently reviewed.</a:t>
            </a:r>
          </a:p>
          <a:p>
            <a:pPr marL="514350" lvl="0" indent="-514350">
              <a:lnSpc>
                <a:spcPct val="120000"/>
              </a:lnSpc>
              <a:buFont typeface="+mj-lt"/>
              <a:buAutoNum type="arabicPeriod"/>
            </a:pPr>
            <a:r>
              <a:rPr lang="en-US" sz="2900" dirty="0">
                <a:solidFill>
                  <a:srgbClr val="000000"/>
                </a:solidFill>
              </a:rPr>
              <a:t>Ensure that anyone (including visitors, contractors, maintenance &amp; service staff) working in an ODH area is aware of the hazard and properly trained.</a:t>
            </a:r>
          </a:p>
          <a:p>
            <a:pPr marL="514350" lvl="0" indent="-514350">
              <a:lnSpc>
                <a:spcPct val="120000"/>
              </a:lnSpc>
              <a:buFont typeface="+mj-lt"/>
              <a:buAutoNum type="arabicPeriod"/>
            </a:pPr>
            <a:r>
              <a:rPr lang="en-US" sz="2900" dirty="0">
                <a:solidFill>
                  <a:srgbClr val="000000"/>
                </a:solidFill>
              </a:rPr>
              <a:t>Immediately leave an area in the event of an ODH alarm or other indication of a leak such as a vapor cloud. Do not walk through vapor clouds while exiting.</a:t>
            </a:r>
          </a:p>
          <a:p>
            <a:pPr marL="514350" lvl="0" indent="-514350">
              <a:lnSpc>
                <a:spcPct val="120000"/>
              </a:lnSpc>
              <a:buFont typeface="+mj-lt"/>
              <a:buAutoNum type="arabicPeriod"/>
            </a:pPr>
            <a:r>
              <a:rPr lang="en-US" sz="2900" dirty="0">
                <a:solidFill>
                  <a:srgbClr val="000000"/>
                </a:solidFill>
              </a:rPr>
              <a:t>Never enter an area in which an ODH alarm has sounded or that is otherwise thought to be oxygen deficient unless you have been properly trained and equipped for such entries.</a:t>
            </a:r>
          </a:p>
          <a:p>
            <a:pPr marL="514350" lvl="0" indent="-514350">
              <a:lnSpc>
                <a:spcPct val="120000"/>
              </a:lnSpc>
              <a:buFont typeface="+mj-lt"/>
              <a:buAutoNum type="arabicPeriod"/>
            </a:pPr>
            <a:r>
              <a:rPr lang="en-US" sz="2900" dirty="0">
                <a:solidFill>
                  <a:srgbClr val="000000"/>
                </a:solidFill>
              </a:rPr>
              <a:t>Do not transport even small amounts of cryogenic fluids inside cars or elevators.</a:t>
            </a:r>
          </a:p>
          <a:p>
            <a:pPr marL="0" indent="0">
              <a:buNone/>
            </a:pPr>
            <a:endParaRPr lang="en-US" dirty="0">
              <a:solidFill>
                <a:srgbClr val="000000"/>
              </a:solidFill>
            </a:endParaRPr>
          </a:p>
        </p:txBody>
      </p:sp>
      <p:sp>
        <p:nvSpPr>
          <p:cNvPr id="5" name="Date Placeholder 4"/>
          <p:cNvSpPr>
            <a:spLocks noGrp="1"/>
          </p:cNvSpPr>
          <p:nvPr>
            <p:ph type="dt" sz="half" idx="10"/>
          </p:nvPr>
        </p:nvSpPr>
        <p:spPr/>
        <p:txBody>
          <a:bodyPr/>
          <a:lstStyle/>
          <a:p>
            <a:r>
              <a:rPr lang="sv-SE"/>
              <a:t>Winter 2025</a:t>
            </a:r>
            <a:endParaRPr lang="sv-SE" dirty="0"/>
          </a:p>
        </p:txBody>
      </p:sp>
      <p:sp>
        <p:nvSpPr>
          <p:cNvPr id="6" name="Footer Placeholder 5"/>
          <p:cNvSpPr>
            <a:spLocks noGrp="1"/>
          </p:cNvSpPr>
          <p:nvPr>
            <p:ph type="ftr" sz="quarter" idx="11"/>
          </p:nvPr>
        </p:nvSpPr>
        <p:spPr>
          <a:xfrm>
            <a:off x="3124200" y="6356350"/>
            <a:ext cx="3608040" cy="365125"/>
          </a:xfrm>
        </p:spPr>
        <p:txBody>
          <a:bodyPr/>
          <a:lstStyle/>
          <a:p>
            <a:r>
              <a:rPr lang="de-DE"/>
              <a:t>Cryogenic Safety J.G. Weisend II</a:t>
            </a:r>
            <a:endParaRPr lang="sv-SE" dirty="0"/>
          </a:p>
        </p:txBody>
      </p:sp>
      <p:sp>
        <p:nvSpPr>
          <p:cNvPr id="4" name="Slide Number Placeholder 3">
            <a:extLst>
              <a:ext uri="{FF2B5EF4-FFF2-40B4-BE49-F238E27FC236}">
                <a16:creationId xmlns:a16="http://schemas.microsoft.com/office/drawing/2014/main" id="{E5508983-1545-F24D-A135-04F00426B22C}"/>
              </a:ext>
            </a:extLst>
          </p:cNvPr>
          <p:cNvSpPr>
            <a:spLocks noGrp="1"/>
          </p:cNvSpPr>
          <p:nvPr>
            <p:ph type="sldNum" sz="quarter" idx="12"/>
          </p:nvPr>
        </p:nvSpPr>
        <p:spPr/>
        <p:txBody>
          <a:bodyPr/>
          <a:lstStyle/>
          <a:p>
            <a:fld id="{038C62C7-F79B-CD4A-A5DF-5683BBEC4A65}" type="slidenum">
              <a:rPr lang="sv-SE" smtClean="0"/>
              <a:t>52</a:t>
            </a:fld>
            <a:endParaRPr lang="sv-SE"/>
          </a:p>
        </p:txBody>
      </p:sp>
    </p:spTree>
    <p:extLst>
      <p:ext uri="{BB962C8B-B14F-4D97-AF65-F5344CB8AC3E}">
        <p14:creationId xmlns:p14="http://schemas.microsoft.com/office/powerpoint/2010/main" val="15175147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dirty="0"/>
              <a:t>Introduction to Pressure Safety</a:t>
            </a:r>
            <a:endParaRPr lang="en-GB" noProof="0" dirty="0"/>
          </a:p>
        </p:txBody>
      </p:sp>
      <p:sp>
        <p:nvSpPr>
          <p:cNvPr id="7" name="Date Placeholder 6">
            <a:extLst>
              <a:ext uri="{FF2B5EF4-FFF2-40B4-BE49-F238E27FC236}">
                <a16:creationId xmlns:a16="http://schemas.microsoft.com/office/drawing/2014/main" id="{21754987-5687-5E46-A91B-25DF7C9B5452}"/>
              </a:ext>
            </a:extLst>
          </p:cNvPr>
          <p:cNvSpPr>
            <a:spLocks noGrp="1"/>
          </p:cNvSpPr>
          <p:nvPr>
            <p:ph type="dt" sz="half" idx="10"/>
          </p:nvPr>
        </p:nvSpPr>
        <p:spPr/>
        <p:txBody>
          <a:bodyPr/>
          <a:lstStyle/>
          <a:p>
            <a:r>
              <a:rPr lang="sv-SE"/>
              <a:t>Winter 2025</a:t>
            </a:r>
            <a:endParaRPr lang="sv-SE" dirty="0"/>
          </a:p>
        </p:txBody>
      </p:sp>
      <p:sp>
        <p:nvSpPr>
          <p:cNvPr id="8" name="Footer Placeholder 7">
            <a:extLst>
              <a:ext uri="{FF2B5EF4-FFF2-40B4-BE49-F238E27FC236}">
                <a16:creationId xmlns:a16="http://schemas.microsoft.com/office/drawing/2014/main" id="{6E85B6A1-DE42-E14B-A78D-E4B43D0144B4}"/>
              </a:ext>
            </a:extLst>
          </p:cNvPr>
          <p:cNvSpPr>
            <a:spLocks noGrp="1"/>
          </p:cNvSpPr>
          <p:nvPr>
            <p:ph type="ftr" sz="quarter" idx="11"/>
          </p:nvPr>
        </p:nvSpPr>
        <p:spPr/>
        <p:txBody>
          <a:bodyPr/>
          <a:lstStyle/>
          <a:p>
            <a:r>
              <a:rPr lang="de-DE"/>
              <a:t>Cryogenic Safety J.G. Weisend II</a:t>
            </a:r>
            <a:endParaRPr lang="sv-SE" dirty="0"/>
          </a:p>
        </p:txBody>
      </p:sp>
      <p:sp>
        <p:nvSpPr>
          <p:cNvPr id="3" name="Slide Number Placeholder 2">
            <a:extLst>
              <a:ext uri="{FF2B5EF4-FFF2-40B4-BE49-F238E27FC236}">
                <a16:creationId xmlns:a16="http://schemas.microsoft.com/office/drawing/2014/main" id="{89131EC1-A470-4443-8D05-4601BC938910}"/>
              </a:ext>
            </a:extLst>
          </p:cNvPr>
          <p:cNvSpPr>
            <a:spLocks noGrp="1"/>
          </p:cNvSpPr>
          <p:nvPr>
            <p:ph type="sldNum" sz="quarter" idx="12"/>
          </p:nvPr>
        </p:nvSpPr>
        <p:spPr/>
        <p:txBody>
          <a:bodyPr/>
          <a:lstStyle/>
          <a:p>
            <a:fld id="{551115BC-487E-4422-894C-CB7CD3E79223}" type="slidenum">
              <a:rPr lang="sv-SE" smtClean="0"/>
              <a:t>53</a:t>
            </a:fld>
            <a:endParaRPr lang="sv-SE" dirty="0"/>
          </a:p>
        </p:txBody>
      </p:sp>
    </p:spTree>
    <p:extLst>
      <p:ext uri="{BB962C8B-B14F-4D97-AF65-F5344CB8AC3E}">
        <p14:creationId xmlns:p14="http://schemas.microsoft.com/office/powerpoint/2010/main" val="31062297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400" dirty="0"/>
              <a:t>Example accident: LN2 </a:t>
            </a:r>
            <a:r>
              <a:rPr lang="en-US" sz="2400" dirty="0" err="1"/>
              <a:t>dewar</a:t>
            </a:r>
            <a:r>
              <a:rPr lang="en-US" sz="2400" dirty="0"/>
              <a:t> explosion, for the report, see http://www.tdi.texas.gov/fire/documents/fmred022206.pdf</a:t>
            </a:r>
          </a:p>
        </p:txBody>
      </p:sp>
      <p:sp>
        <p:nvSpPr>
          <p:cNvPr id="4" name="Date Placeholder 3"/>
          <p:cNvSpPr>
            <a:spLocks noGrp="1"/>
          </p:cNvSpPr>
          <p:nvPr>
            <p:ph type="dt" sz="half" idx="10"/>
          </p:nvPr>
        </p:nvSpPr>
        <p:spPr>
          <a:xfrm>
            <a:off x="1981200" y="6248400"/>
            <a:ext cx="1600200" cy="457200"/>
          </a:xfrm>
        </p:spPr>
        <p:txBody>
          <a:bodyPr/>
          <a:lstStyle/>
          <a:p>
            <a:pPr>
              <a:defRPr/>
            </a:pPr>
            <a:r>
              <a:rPr lang="sv-SE"/>
              <a:t>Winter 2025</a:t>
            </a:r>
            <a:endParaRPr lang="en-US"/>
          </a:p>
        </p:txBody>
      </p:sp>
      <p:sp>
        <p:nvSpPr>
          <p:cNvPr id="5" name="Footer Placeholder 4"/>
          <p:cNvSpPr>
            <a:spLocks noGrp="1"/>
          </p:cNvSpPr>
          <p:nvPr>
            <p:ph type="ftr" sz="quarter" idx="11"/>
          </p:nvPr>
        </p:nvSpPr>
        <p:spPr>
          <a:xfrm>
            <a:off x="3733800" y="6400800"/>
            <a:ext cx="4038600" cy="304800"/>
          </a:xfrm>
        </p:spPr>
        <p:txBody>
          <a:bodyPr/>
          <a:lstStyle/>
          <a:p>
            <a:pPr>
              <a:defRPr/>
            </a:pPr>
            <a:r>
              <a:rPr lang="en-US"/>
              <a:t>Cryogenic Safety J.G. Weisend II</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18310"/>
            <a:ext cx="8544589" cy="102489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884421"/>
            <a:ext cx="8544589" cy="135701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4337943"/>
            <a:ext cx="6096000" cy="2333824"/>
          </a:xfrm>
          <a:prstGeom prst="rect">
            <a:avLst/>
          </a:prstGeom>
        </p:spPr>
      </p:pic>
      <p:sp>
        <p:nvSpPr>
          <p:cNvPr id="11" name="Rectangle 10"/>
          <p:cNvSpPr/>
          <p:nvPr/>
        </p:nvSpPr>
        <p:spPr bwMode="auto">
          <a:xfrm>
            <a:off x="5486400" y="6400800"/>
            <a:ext cx="2133600" cy="2709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ahoma" charset="0"/>
              <a:ea typeface="ＭＳ Ｐゴシック" charset="0"/>
            </a:endParaRPr>
          </a:p>
        </p:txBody>
      </p:sp>
      <p:sp>
        <p:nvSpPr>
          <p:cNvPr id="12" name="Rectangle 11"/>
          <p:cNvSpPr/>
          <p:nvPr/>
        </p:nvSpPr>
        <p:spPr bwMode="auto">
          <a:xfrm>
            <a:off x="1524000" y="4337943"/>
            <a:ext cx="6096000" cy="91985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ahoma" charset="0"/>
              <a:ea typeface="ＭＳ Ｐゴシック" charset="0"/>
            </a:endParaRPr>
          </a:p>
        </p:txBody>
      </p:sp>
      <p:sp>
        <p:nvSpPr>
          <p:cNvPr id="2" name="Slide Number Placeholder 1">
            <a:extLst>
              <a:ext uri="{FF2B5EF4-FFF2-40B4-BE49-F238E27FC236}">
                <a16:creationId xmlns:a16="http://schemas.microsoft.com/office/drawing/2014/main" id="{2430F4C9-FF93-0C48-9B41-32292448AA0B}"/>
              </a:ext>
            </a:extLst>
          </p:cNvPr>
          <p:cNvSpPr>
            <a:spLocks noGrp="1"/>
          </p:cNvSpPr>
          <p:nvPr>
            <p:ph type="sldNum" sz="quarter" idx="12"/>
          </p:nvPr>
        </p:nvSpPr>
        <p:spPr/>
        <p:txBody>
          <a:bodyPr/>
          <a:lstStyle/>
          <a:p>
            <a:fld id="{038C62C7-F79B-CD4A-A5DF-5683BBEC4A65}" type="slidenum">
              <a:rPr lang="sv-SE" smtClean="0"/>
              <a:t>54</a:t>
            </a:fld>
            <a:endParaRPr lang="sv-SE"/>
          </a:p>
        </p:txBody>
      </p:sp>
    </p:spTree>
    <p:extLst>
      <p:ext uri="{BB962C8B-B14F-4D97-AF65-F5344CB8AC3E}">
        <p14:creationId xmlns:p14="http://schemas.microsoft.com/office/powerpoint/2010/main" val="31178573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50" y="457200"/>
            <a:ext cx="8420100" cy="147066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5676" y="1981199"/>
            <a:ext cx="2926373" cy="434809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1981199"/>
            <a:ext cx="2819400" cy="448409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950" y="1951306"/>
            <a:ext cx="2686050" cy="4014424"/>
          </a:xfrm>
          <a:prstGeom prst="rect">
            <a:avLst/>
          </a:prstGeom>
        </p:spPr>
      </p:pic>
      <p:sp>
        <p:nvSpPr>
          <p:cNvPr id="2" name="Date Placeholder 1">
            <a:extLst>
              <a:ext uri="{FF2B5EF4-FFF2-40B4-BE49-F238E27FC236}">
                <a16:creationId xmlns:a16="http://schemas.microsoft.com/office/drawing/2014/main" id="{80827A59-76D8-BE42-B853-ED0387670DA2}"/>
              </a:ext>
            </a:extLst>
          </p:cNvPr>
          <p:cNvSpPr>
            <a:spLocks noGrp="1"/>
          </p:cNvSpPr>
          <p:nvPr>
            <p:ph type="dt" sz="half" idx="10"/>
          </p:nvPr>
        </p:nvSpPr>
        <p:spPr/>
        <p:txBody>
          <a:bodyPr/>
          <a:lstStyle/>
          <a:p>
            <a:r>
              <a:rPr lang="sv-SE"/>
              <a:t>Winter 2025</a:t>
            </a:r>
          </a:p>
        </p:txBody>
      </p:sp>
      <p:sp>
        <p:nvSpPr>
          <p:cNvPr id="3" name="Footer Placeholder 2">
            <a:extLst>
              <a:ext uri="{FF2B5EF4-FFF2-40B4-BE49-F238E27FC236}">
                <a16:creationId xmlns:a16="http://schemas.microsoft.com/office/drawing/2014/main" id="{2F6C2334-4C85-F44C-8AFE-CDED0F4CB5F7}"/>
              </a:ext>
            </a:extLst>
          </p:cNvPr>
          <p:cNvSpPr>
            <a:spLocks noGrp="1"/>
          </p:cNvSpPr>
          <p:nvPr>
            <p:ph type="ftr" sz="quarter" idx="11"/>
          </p:nvPr>
        </p:nvSpPr>
        <p:spPr/>
        <p:txBody>
          <a:bodyPr/>
          <a:lstStyle/>
          <a:p>
            <a:r>
              <a:rPr lang="sv-SE"/>
              <a:t>Cryogenic Safety J.G. Weisend II</a:t>
            </a:r>
          </a:p>
        </p:txBody>
      </p:sp>
      <p:sp>
        <p:nvSpPr>
          <p:cNvPr id="11" name="Slide Number Placeholder 10">
            <a:extLst>
              <a:ext uri="{FF2B5EF4-FFF2-40B4-BE49-F238E27FC236}">
                <a16:creationId xmlns:a16="http://schemas.microsoft.com/office/drawing/2014/main" id="{FF6CE97A-E55C-E34D-ACDD-8CD25BB8277F}"/>
              </a:ext>
            </a:extLst>
          </p:cNvPr>
          <p:cNvSpPr>
            <a:spLocks noGrp="1"/>
          </p:cNvSpPr>
          <p:nvPr>
            <p:ph type="sldNum" sz="quarter" idx="12"/>
          </p:nvPr>
        </p:nvSpPr>
        <p:spPr/>
        <p:txBody>
          <a:bodyPr/>
          <a:lstStyle/>
          <a:p>
            <a:fld id="{038C62C7-F79B-CD4A-A5DF-5683BBEC4A65}" type="slidenum">
              <a:rPr lang="sv-SE" smtClean="0"/>
              <a:t>55</a:t>
            </a:fld>
            <a:endParaRPr lang="sv-SE"/>
          </a:p>
        </p:txBody>
      </p:sp>
    </p:spTree>
    <p:extLst>
      <p:ext uri="{BB962C8B-B14F-4D97-AF65-F5344CB8AC3E}">
        <p14:creationId xmlns:p14="http://schemas.microsoft.com/office/powerpoint/2010/main" val="6970838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defRPr/>
            </a:pPr>
            <a:r>
              <a:rPr lang="en-US">
                <a:cs typeface="+mj-cs"/>
              </a:rPr>
              <a:t>Over Pressurization Hazards</a:t>
            </a:r>
          </a:p>
        </p:txBody>
      </p:sp>
      <p:sp>
        <p:nvSpPr>
          <p:cNvPr id="164867" name="Rectangle 3"/>
          <p:cNvSpPr>
            <a:spLocks noGrp="1" noChangeArrowheads="1"/>
          </p:cNvSpPr>
          <p:nvPr>
            <p:ph type="body" idx="1"/>
          </p:nvPr>
        </p:nvSpPr>
        <p:spPr>
          <a:xfrm>
            <a:off x="578913" y="1964945"/>
            <a:ext cx="8268754" cy="4038981"/>
          </a:xfrm>
        </p:spPr>
        <p:txBody>
          <a:bodyPr/>
          <a:lstStyle/>
          <a:p>
            <a:pPr marL="457200" indent="-457200" eaLnBrk="1" hangingPunct="1">
              <a:buFont typeface="Arial"/>
              <a:buChar char="•"/>
              <a:defRPr/>
            </a:pPr>
            <a:r>
              <a:rPr lang="en-US" sz="3200" dirty="0">
                <a:solidFill>
                  <a:srgbClr val="000000"/>
                </a:solidFill>
                <a:cs typeface="+mn-cs"/>
              </a:rPr>
              <a:t>A principal hazard that results from the large volume expansion that occurs when a cryogenic liquid is converted to 300 K gas</a:t>
            </a:r>
          </a:p>
          <a:p>
            <a:pPr marL="457200" indent="-457200" eaLnBrk="1" hangingPunct="1">
              <a:buFont typeface="Arial"/>
              <a:buChar char="•"/>
              <a:defRPr/>
            </a:pPr>
            <a:r>
              <a:rPr lang="en-US" sz="3200" dirty="0">
                <a:solidFill>
                  <a:srgbClr val="000000"/>
                </a:solidFill>
                <a:cs typeface="+mn-cs"/>
              </a:rPr>
              <a:t>As a result large pressure rises are possible</a:t>
            </a:r>
          </a:p>
          <a:p>
            <a:pPr marL="457200" indent="-457200" eaLnBrk="1" hangingPunct="1">
              <a:buFont typeface="Arial"/>
              <a:buChar char="•"/>
              <a:defRPr/>
            </a:pPr>
            <a:r>
              <a:rPr lang="en-US" sz="3200" dirty="0">
                <a:solidFill>
                  <a:srgbClr val="000000"/>
                </a:solidFill>
                <a:cs typeface="+mn-cs"/>
              </a:rPr>
              <a:t>This could easily result in material failures, and explosive bursting</a:t>
            </a:r>
          </a:p>
          <a:p>
            <a:pPr eaLnBrk="1" hangingPunct="1">
              <a:defRPr/>
            </a:pPr>
            <a:endParaRPr lang="en-US" dirty="0">
              <a:cs typeface="+mn-cs"/>
            </a:endParaRPr>
          </a:p>
        </p:txBody>
      </p:sp>
      <p:sp>
        <p:nvSpPr>
          <p:cNvPr id="4" name="Date Placeholder 3">
            <a:extLst>
              <a:ext uri="{FF2B5EF4-FFF2-40B4-BE49-F238E27FC236}">
                <a16:creationId xmlns:a16="http://schemas.microsoft.com/office/drawing/2014/main" id="{E27F65B4-7009-4942-AAF4-DEEE21999CFC}"/>
              </a:ext>
            </a:extLst>
          </p:cNvPr>
          <p:cNvSpPr>
            <a:spLocks noGrp="1"/>
          </p:cNvSpPr>
          <p:nvPr>
            <p:ph type="dt" sz="half" idx="10"/>
          </p:nvPr>
        </p:nvSpPr>
        <p:spPr/>
        <p:txBody>
          <a:bodyPr/>
          <a:lstStyle/>
          <a:p>
            <a:r>
              <a:rPr lang="sv-SE"/>
              <a:t>Winter 2025</a:t>
            </a:r>
          </a:p>
        </p:txBody>
      </p:sp>
      <p:sp>
        <p:nvSpPr>
          <p:cNvPr id="5" name="Footer Placeholder 4">
            <a:extLst>
              <a:ext uri="{FF2B5EF4-FFF2-40B4-BE49-F238E27FC236}">
                <a16:creationId xmlns:a16="http://schemas.microsoft.com/office/drawing/2014/main" id="{FC689D6A-8FA1-9144-ADFE-2CBC7C400A35}"/>
              </a:ext>
            </a:extLst>
          </p:cNvPr>
          <p:cNvSpPr>
            <a:spLocks noGrp="1"/>
          </p:cNvSpPr>
          <p:nvPr>
            <p:ph type="ftr" sz="quarter" idx="11"/>
          </p:nvPr>
        </p:nvSpPr>
        <p:spPr/>
        <p:txBody>
          <a:bodyPr/>
          <a:lstStyle/>
          <a:p>
            <a:r>
              <a:rPr lang="sv-SE"/>
              <a:t>Cryogenic Safety J.G. Weisend II</a:t>
            </a:r>
            <a:endParaRPr lang="sv-SE" dirty="0"/>
          </a:p>
        </p:txBody>
      </p:sp>
      <p:sp>
        <p:nvSpPr>
          <p:cNvPr id="6" name="Slide Number Placeholder 5">
            <a:extLst>
              <a:ext uri="{FF2B5EF4-FFF2-40B4-BE49-F238E27FC236}">
                <a16:creationId xmlns:a16="http://schemas.microsoft.com/office/drawing/2014/main" id="{AD60A82A-DCC4-6F47-A0CE-EB0C6B20668F}"/>
              </a:ext>
            </a:extLst>
          </p:cNvPr>
          <p:cNvSpPr>
            <a:spLocks noGrp="1"/>
          </p:cNvSpPr>
          <p:nvPr>
            <p:ph type="sldNum" sz="quarter" idx="12"/>
          </p:nvPr>
        </p:nvSpPr>
        <p:spPr/>
        <p:txBody>
          <a:bodyPr/>
          <a:lstStyle/>
          <a:p>
            <a:fld id="{038C62C7-F79B-CD4A-A5DF-5683BBEC4A65}" type="slidenum">
              <a:rPr lang="sv-SE" smtClean="0"/>
              <a:t>56</a:t>
            </a:fld>
            <a:endParaRPr lang="sv-SE"/>
          </a:p>
        </p:txBody>
      </p:sp>
    </p:spTree>
    <p:extLst>
      <p:ext uri="{BB962C8B-B14F-4D97-AF65-F5344CB8AC3E}">
        <p14:creationId xmlns:p14="http://schemas.microsoft.com/office/powerpoint/2010/main" val="2697486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603" y="197971"/>
            <a:ext cx="7139136" cy="1143000"/>
          </a:xfrm>
        </p:spPr>
        <p:txBody>
          <a:bodyPr>
            <a:noAutofit/>
          </a:bodyPr>
          <a:lstStyle/>
          <a:p>
            <a:pPr algn="ctr"/>
            <a:r>
              <a:rPr lang="en-US" sz="2400" dirty="0">
                <a:ea typeface="ＭＳ Ｐゴシック" charset="0"/>
                <a:cs typeface="ＭＳ Ｐゴシック" charset="0"/>
              </a:rPr>
              <a:t>Recall Volume Changes for Cryogenic Fluids</a:t>
            </a:r>
            <a:br>
              <a:rPr lang="en-US" sz="2400" dirty="0">
                <a:ea typeface="ＭＳ Ｐゴシック" charset="0"/>
                <a:cs typeface="ＭＳ Ｐゴシック" charset="0"/>
              </a:rPr>
            </a:br>
            <a:r>
              <a:rPr lang="en-US" sz="2400" dirty="0">
                <a:ea typeface="ＭＳ Ｐゴシック" charset="0"/>
                <a:cs typeface="ＭＳ Ｐゴシック" charset="0"/>
              </a:rPr>
              <a:t>from Normal Boiling Point to 300 K &amp; 1 Bar</a:t>
            </a:r>
            <a:endParaRPr lang="en-US" sz="2400" dirty="0"/>
          </a:p>
        </p:txBody>
      </p:sp>
      <p:graphicFrame>
        <p:nvGraphicFramePr>
          <p:cNvPr id="6" name="Content Placeholder 5"/>
          <p:cNvGraphicFramePr>
            <a:graphicFrameLocks noGrp="1"/>
          </p:cNvGraphicFramePr>
          <p:nvPr>
            <p:ph idx="1"/>
          </p:nvPr>
        </p:nvGraphicFramePr>
        <p:xfrm>
          <a:off x="539552" y="1484784"/>
          <a:ext cx="8064896" cy="4796674"/>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tblGrid>
              <a:tr h="870249">
                <a:tc>
                  <a:txBody>
                    <a:bodyPr/>
                    <a:lstStyle/>
                    <a:p>
                      <a:pPr algn="ctr">
                        <a:spcAft>
                          <a:spcPts val="0"/>
                        </a:spcAft>
                      </a:pPr>
                      <a:r>
                        <a:rPr lang="en-US" sz="2000" dirty="0">
                          <a:effectLst/>
                          <a:latin typeface="Tahoma"/>
                          <a:ea typeface="ＭＳ 明朝"/>
                          <a:cs typeface="Times New Roman"/>
                        </a:rPr>
                        <a:t>Fluid</a:t>
                      </a:r>
                    </a:p>
                  </a:txBody>
                  <a:tcPr marL="68580" marR="68580" marT="0" marB="0"/>
                </a:tc>
                <a:tc>
                  <a:txBody>
                    <a:bodyPr/>
                    <a:lstStyle/>
                    <a:p>
                      <a:pPr algn="ctr">
                        <a:spcAft>
                          <a:spcPts val="0"/>
                        </a:spcAft>
                      </a:pPr>
                      <a:r>
                        <a:rPr lang="en-US" sz="2000" dirty="0">
                          <a:effectLst/>
                          <a:latin typeface="Tahoma"/>
                          <a:ea typeface="ＭＳ 明朝"/>
                          <a:cs typeface="Times New Roman"/>
                        </a:rPr>
                        <a:t>(Volume of gas at 1 Bar, 300 K) / (Volume of liquid at normal boiling point)</a:t>
                      </a:r>
                    </a:p>
                  </a:txBody>
                  <a:tcPr marL="68580" marR="68580" marT="0" marB="0"/>
                </a:tc>
                <a:extLst>
                  <a:ext uri="{0D108BD9-81ED-4DB2-BD59-A6C34878D82A}">
                    <a16:rowId xmlns:a16="http://schemas.microsoft.com/office/drawing/2014/main" val="10000"/>
                  </a:ext>
                </a:extLst>
              </a:tr>
              <a:tr h="352934">
                <a:tc>
                  <a:txBody>
                    <a:bodyPr/>
                    <a:lstStyle/>
                    <a:p>
                      <a:pPr algn="ctr">
                        <a:spcAft>
                          <a:spcPts val="0"/>
                        </a:spcAft>
                      </a:pPr>
                      <a:r>
                        <a:rPr lang="en-US" sz="2000" dirty="0">
                          <a:effectLst/>
                          <a:latin typeface="Tahoma"/>
                          <a:ea typeface="ＭＳ 明朝"/>
                          <a:cs typeface="Times New Roman"/>
                        </a:rPr>
                        <a:t>Propane</a:t>
                      </a:r>
                    </a:p>
                  </a:txBody>
                  <a:tcPr marL="68580" marR="68580" marT="0" marB="0"/>
                </a:tc>
                <a:tc>
                  <a:txBody>
                    <a:bodyPr/>
                    <a:lstStyle/>
                    <a:p>
                      <a:pPr algn="ctr">
                        <a:spcAft>
                          <a:spcPts val="0"/>
                        </a:spcAft>
                      </a:pPr>
                      <a:r>
                        <a:rPr lang="en-US" sz="2000" dirty="0">
                          <a:effectLst/>
                          <a:latin typeface="Tahoma"/>
                          <a:ea typeface="ＭＳ 明朝"/>
                          <a:cs typeface="Times New Roman"/>
                        </a:rPr>
                        <a:t>323</a:t>
                      </a:r>
                    </a:p>
                  </a:txBody>
                  <a:tcPr marL="68580" marR="68580" marT="0" marB="0"/>
                </a:tc>
                <a:extLst>
                  <a:ext uri="{0D108BD9-81ED-4DB2-BD59-A6C34878D82A}">
                    <a16:rowId xmlns:a16="http://schemas.microsoft.com/office/drawing/2014/main" val="10001"/>
                  </a:ext>
                </a:extLst>
              </a:tr>
              <a:tr h="352934">
                <a:tc>
                  <a:txBody>
                    <a:bodyPr/>
                    <a:lstStyle/>
                    <a:p>
                      <a:pPr algn="ctr">
                        <a:spcAft>
                          <a:spcPts val="0"/>
                        </a:spcAft>
                      </a:pPr>
                      <a:r>
                        <a:rPr lang="en-US" sz="2000" dirty="0">
                          <a:effectLst/>
                          <a:latin typeface="Tahoma"/>
                          <a:ea typeface="ＭＳ 明朝"/>
                          <a:cs typeface="Times New Roman"/>
                        </a:rPr>
                        <a:t>Ethane</a:t>
                      </a:r>
                    </a:p>
                  </a:txBody>
                  <a:tcPr marL="68580" marR="68580" marT="0" marB="0"/>
                </a:tc>
                <a:tc>
                  <a:txBody>
                    <a:bodyPr/>
                    <a:lstStyle/>
                    <a:p>
                      <a:pPr algn="ctr">
                        <a:spcAft>
                          <a:spcPts val="0"/>
                        </a:spcAft>
                      </a:pPr>
                      <a:r>
                        <a:rPr lang="en-US" sz="2000" dirty="0">
                          <a:effectLst/>
                          <a:latin typeface="Tahoma"/>
                          <a:ea typeface="ＭＳ 明朝"/>
                          <a:cs typeface="Times New Roman"/>
                        </a:rPr>
                        <a:t>446</a:t>
                      </a:r>
                    </a:p>
                  </a:txBody>
                  <a:tcPr marL="68580" marR="68580" marT="0" marB="0"/>
                </a:tc>
                <a:extLst>
                  <a:ext uri="{0D108BD9-81ED-4DB2-BD59-A6C34878D82A}">
                    <a16:rowId xmlns:a16="http://schemas.microsoft.com/office/drawing/2014/main" val="10002"/>
                  </a:ext>
                </a:extLst>
              </a:tr>
              <a:tr h="352934">
                <a:tc>
                  <a:txBody>
                    <a:bodyPr/>
                    <a:lstStyle/>
                    <a:p>
                      <a:pPr algn="ctr">
                        <a:spcAft>
                          <a:spcPts val="0"/>
                        </a:spcAft>
                      </a:pPr>
                      <a:r>
                        <a:rPr lang="en-US" sz="2000" dirty="0">
                          <a:effectLst/>
                          <a:latin typeface="Tahoma"/>
                          <a:ea typeface="ＭＳ 明朝"/>
                          <a:cs typeface="Times New Roman"/>
                        </a:rPr>
                        <a:t>Xenon</a:t>
                      </a:r>
                    </a:p>
                  </a:txBody>
                  <a:tcPr marL="68580" marR="68580" marT="0" marB="0"/>
                </a:tc>
                <a:tc>
                  <a:txBody>
                    <a:bodyPr/>
                    <a:lstStyle/>
                    <a:p>
                      <a:pPr algn="ctr">
                        <a:spcAft>
                          <a:spcPts val="0"/>
                        </a:spcAft>
                      </a:pPr>
                      <a:r>
                        <a:rPr lang="en-US" sz="2000" dirty="0">
                          <a:effectLst/>
                          <a:latin typeface="Tahoma"/>
                          <a:ea typeface="ＭＳ 明朝"/>
                          <a:cs typeface="Times New Roman"/>
                        </a:rPr>
                        <a:t>556</a:t>
                      </a:r>
                    </a:p>
                  </a:txBody>
                  <a:tcPr marL="68580" marR="68580" marT="0" marB="0"/>
                </a:tc>
                <a:extLst>
                  <a:ext uri="{0D108BD9-81ED-4DB2-BD59-A6C34878D82A}">
                    <a16:rowId xmlns:a16="http://schemas.microsoft.com/office/drawing/2014/main" val="10003"/>
                  </a:ext>
                </a:extLst>
              </a:tr>
              <a:tr h="352934">
                <a:tc>
                  <a:txBody>
                    <a:bodyPr/>
                    <a:lstStyle/>
                    <a:p>
                      <a:pPr algn="ctr">
                        <a:spcAft>
                          <a:spcPts val="0"/>
                        </a:spcAft>
                      </a:pPr>
                      <a:r>
                        <a:rPr lang="en-US" sz="2000" dirty="0">
                          <a:effectLst/>
                          <a:latin typeface="Tahoma"/>
                          <a:ea typeface="ＭＳ 明朝"/>
                          <a:cs typeface="Times New Roman"/>
                        </a:rPr>
                        <a:t>Krypton</a:t>
                      </a:r>
                    </a:p>
                  </a:txBody>
                  <a:tcPr marL="68580" marR="68580" marT="0" marB="0"/>
                </a:tc>
                <a:tc>
                  <a:txBody>
                    <a:bodyPr/>
                    <a:lstStyle/>
                    <a:p>
                      <a:pPr algn="ctr">
                        <a:spcAft>
                          <a:spcPts val="0"/>
                        </a:spcAft>
                      </a:pPr>
                      <a:r>
                        <a:rPr lang="en-US" sz="2000" dirty="0">
                          <a:effectLst/>
                          <a:latin typeface="Tahoma"/>
                          <a:ea typeface="ＭＳ 明朝"/>
                          <a:cs typeface="Times New Roman"/>
                        </a:rPr>
                        <a:t>711</a:t>
                      </a:r>
                    </a:p>
                  </a:txBody>
                  <a:tcPr marL="68580" marR="68580" marT="0" marB="0"/>
                </a:tc>
                <a:extLst>
                  <a:ext uri="{0D108BD9-81ED-4DB2-BD59-A6C34878D82A}">
                    <a16:rowId xmlns:a16="http://schemas.microsoft.com/office/drawing/2014/main" val="10004"/>
                  </a:ext>
                </a:extLst>
              </a:tr>
              <a:tr h="352934">
                <a:tc>
                  <a:txBody>
                    <a:bodyPr/>
                    <a:lstStyle/>
                    <a:p>
                      <a:pPr algn="ctr">
                        <a:spcAft>
                          <a:spcPts val="0"/>
                        </a:spcAft>
                      </a:pPr>
                      <a:r>
                        <a:rPr lang="en-US" sz="2000" dirty="0">
                          <a:effectLst/>
                          <a:latin typeface="Tahoma"/>
                          <a:ea typeface="ＭＳ 明朝"/>
                          <a:cs typeface="Times New Roman"/>
                        </a:rPr>
                        <a:t>Methane</a:t>
                      </a:r>
                    </a:p>
                  </a:txBody>
                  <a:tcPr marL="68580" marR="68580" marT="0" marB="0"/>
                </a:tc>
                <a:tc>
                  <a:txBody>
                    <a:bodyPr/>
                    <a:lstStyle/>
                    <a:p>
                      <a:pPr algn="ctr">
                        <a:spcAft>
                          <a:spcPts val="0"/>
                        </a:spcAft>
                      </a:pPr>
                      <a:r>
                        <a:rPr lang="en-US" sz="2000" dirty="0">
                          <a:effectLst/>
                          <a:latin typeface="Tahoma"/>
                          <a:ea typeface="ＭＳ 明朝"/>
                          <a:cs typeface="Times New Roman"/>
                        </a:rPr>
                        <a:t>660</a:t>
                      </a:r>
                    </a:p>
                  </a:txBody>
                  <a:tcPr marL="68580" marR="68580" marT="0" marB="0"/>
                </a:tc>
                <a:extLst>
                  <a:ext uri="{0D108BD9-81ED-4DB2-BD59-A6C34878D82A}">
                    <a16:rowId xmlns:a16="http://schemas.microsoft.com/office/drawing/2014/main" val="10005"/>
                  </a:ext>
                </a:extLst>
              </a:tr>
              <a:tr h="352934">
                <a:tc>
                  <a:txBody>
                    <a:bodyPr/>
                    <a:lstStyle/>
                    <a:p>
                      <a:pPr algn="ctr">
                        <a:spcAft>
                          <a:spcPts val="0"/>
                        </a:spcAft>
                      </a:pPr>
                      <a:r>
                        <a:rPr lang="en-US" sz="2000" dirty="0">
                          <a:effectLst/>
                          <a:latin typeface="Tahoma"/>
                          <a:ea typeface="ＭＳ 明朝"/>
                          <a:cs typeface="Times New Roman"/>
                        </a:rPr>
                        <a:t>Argon</a:t>
                      </a:r>
                    </a:p>
                  </a:txBody>
                  <a:tcPr marL="68580" marR="68580" marT="0" marB="0"/>
                </a:tc>
                <a:tc>
                  <a:txBody>
                    <a:bodyPr/>
                    <a:lstStyle/>
                    <a:p>
                      <a:pPr algn="ctr">
                        <a:spcAft>
                          <a:spcPts val="0"/>
                        </a:spcAft>
                      </a:pPr>
                      <a:r>
                        <a:rPr lang="en-US" sz="2000" dirty="0">
                          <a:effectLst/>
                          <a:latin typeface="Tahoma"/>
                          <a:ea typeface="ＭＳ 明朝"/>
                          <a:cs typeface="Times New Roman"/>
                        </a:rPr>
                        <a:t>861</a:t>
                      </a:r>
                    </a:p>
                  </a:txBody>
                  <a:tcPr marL="68580" marR="68580" marT="0" marB="0"/>
                </a:tc>
                <a:extLst>
                  <a:ext uri="{0D108BD9-81ED-4DB2-BD59-A6C34878D82A}">
                    <a16:rowId xmlns:a16="http://schemas.microsoft.com/office/drawing/2014/main" val="10006"/>
                  </a:ext>
                </a:extLst>
              </a:tr>
              <a:tr h="352934">
                <a:tc>
                  <a:txBody>
                    <a:bodyPr/>
                    <a:lstStyle/>
                    <a:p>
                      <a:pPr algn="ctr">
                        <a:spcAft>
                          <a:spcPts val="0"/>
                        </a:spcAft>
                      </a:pPr>
                      <a:r>
                        <a:rPr lang="en-US" sz="2000" dirty="0">
                          <a:effectLst/>
                          <a:latin typeface="Tahoma"/>
                          <a:ea typeface="ＭＳ 明朝"/>
                          <a:cs typeface="Times New Roman"/>
                        </a:rPr>
                        <a:t>Oxygen</a:t>
                      </a:r>
                    </a:p>
                  </a:txBody>
                  <a:tcPr marL="68580" marR="68580" marT="0" marB="0"/>
                </a:tc>
                <a:tc>
                  <a:txBody>
                    <a:bodyPr/>
                    <a:lstStyle/>
                    <a:p>
                      <a:pPr algn="ctr">
                        <a:spcAft>
                          <a:spcPts val="0"/>
                        </a:spcAft>
                      </a:pPr>
                      <a:r>
                        <a:rPr lang="en-US" sz="2000" dirty="0">
                          <a:effectLst/>
                          <a:latin typeface="Tahoma"/>
                          <a:ea typeface="ＭＳ 明朝"/>
                          <a:cs typeface="Times New Roman"/>
                        </a:rPr>
                        <a:t>879</a:t>
                      </a:r>
                    </a:p>
                  </a:txBody>
                  <a:tcPr marL="68580" marR="68580" marT="0" marB="0"/>
                </a:tc>
                <a:extLst>
                  <a:ext uri="{0D108BD9-81ED-4DB2-BD59-A6C34878D82A}">
                    <a16:rowId xmlns:a16="http://schemas.microsoft.com/office/drawing/2014/main" val="10007"/>
                  </a:ext>
                </a:extLst>
              </a:tr>
              <a:tr h="352934">
                <a:tc>
                  <a:txBody>
                    <a:bodyPr/>
                    <a:lstStyle/>
                    <a:p>
                      <a:pPr algn="ctr">
                        <a:spcAft>
                          <a:spcPts val="0"/>
                        </a:spcAft>
                      </a:pPr>
                      <a:r>
                        <a:rPr lang="en-US" sz="2000" dirty="0">
                          <a:effectLst/>
                          <a:latin typeface="Tahoma"/>
                          <a:ea typeface="ＭＳ 明朝"/>
                          <a:cs typeface="Times New Roman"/>
                        </a:rPr>
                        <a:t>Nitrogen</a:t>
                      </a:r>
                    </a:p>
                  </a:txBody>
                  <a:tcPr marL="68580" marR="68580" marT="0" marB="0"/>
                </a:tc>
                <a:tc>
                  <a:txBody>
                    <a:bodyPr/>
                    <a:lstStyle/>
                    <a:p>
                      <a:pPr algn="ctr">
                        <a:spcAft>
                          <a:spcPts val="0"/>
                        </a:spcAft>
                      </a:pPr>
                      <a:r>
                        <a:rPr lang="en-US" sz="2000" dirty="0">
                          <a:effectLst/>
                          <a:latin typeface="Tahoma"/>
                          <a:ea typeface="ＭＳ 明朝"/>
                          <a:cs typeface="Times New Roman"/>
                        </a:rPr>
                        <a:t>720</a:t>
                      </a:r>
                    </a:p>
                  </a:txBody>
                  <a:tcPr marL="68580" marR="68580" marT="0" marB="0"/>
                </a:tc>
                <a:extLst>
                  <a:ext uri="{0D108BD9-81ED-4DB2-BD59-A6C34878D82A}">
                    <a16:rowId xmlns:a16="http://schemas.microsoft.com/office/drawing/2014/main" val="10008"/>
                  </a:ext>
                </a:extLst>
              </a:tr>
              <a:tr h="352934">
                <a:tc>
                  <a:txBody>
                    <a:bodyPr/>
                    <a:lstStyle/>
                    <a:p>
                      <a:pPr algn="ctr">
                        <a:spcAft>
                          <a:spcPts val="0"/>
                        </a:spcAft>
                      </a:pPr>
                      <a:r>
                        <a:rPr lang="en-US" sz="2000" dirty="0">
                          <a:effectLst/>
                          <a:latin typeface="Tahoma"/>
                          <a:ea typeface="ＭＳ 明朝"/>
                          <a:cs typeface="Times New Roman"/>
                        </a:rPr>
                        <a:t>Neon</a:t>
                      </a:r>
                    </a:p>
                  </a:txBody>
                  <a:tcPr marL="68580" marR="68580" marT="0" marB="0"/>
                </a:tc>
                <a:tc>
                  <a:txBody>
                    <a:bodyPr/>
                    <a:lstStyle/>
                    <a:p>
                      <a:pPr algn="ctr">
                        <a:spcAft>
                          <a:spcPts val="0"/>
                        </a:spcAft>
                      </a:pPr>
                      <a:r>
                        <a:rPr lang="en-US" sz="2000" dirty="0">
                          <a:effectLst/>
                          <a:latin typeface="Tahoma"/>
                          <a:ea typeface="ＭＳ 明朝"/>
                          <a:cs typeface="Times New Roman"/>
                        </a:rPr>
                        <a:t>1488</a:t>
                      </a:r>
                    </a:p>
                  </a:txBody>
                  <a:tcPr marL="68580" marR="68580" marT="0" marB="0"/>
                </a:tc>
                <a:extLst>
                  <a:ext uri="{0D108BD9-81ED-4DB2-BD59-A6C34878D82A}">
                    <a16:rowId xmlns:a16="http://schemas.microsoft.com/office/drawing/2014/main" val="10009"/>
                  </a:ext>
                </a:extLst>
              </a:tr>
              <a:tr h="352934">
                <a:tc>
                  <a:txBody>
                    <a:bodyPr/>
                    <a:lstStyle/>
                    <a:p>
                      <a:pPr algn="ctr">
                        <a:spcAft>
                          <a:spcPts val="0"/>
                        </a:spcAft>
                      </a:pPr>
                      <a:r>
                        <a:rPr lang="en-US" sz="2000" dirty="0">
                          <a:effectLst/>
                          <a:latin typeface="Tahoma"/>
                          <a:ea typeface="ＭＳ 明朝"/>
                          <a:cs typeface="Times New Roman"/>
                        </a:rPr>
                        <a:t>Hydrogen (Para)</a:t>
                      </a:r>
                    </a:p>
                  </a:txBody>
                  <a:tcPr marL="68580" marR="68580" marT="0" marB="0"/>
                </a:tc>
                <a:tc>
                  <a:txBody>
                    <a:bodyPr/>
                    <a:lstStyle/>
                    <a:p>
                      <a:pPr algn="ctr">
                        <a:spcAft>
                          <a:spcPts val="0"/>
                        </a:spcAft>
                      </a:pPr>
                      <a:r>
                        <a:rPr lang="en-US" sz="2000" dirty="0">
                          <a:effectLst/>
                          <a:latin typeface="Tahoma"/>
                          <a:ea typeface="ＭＳ 明朝"/>
                          <a:cs typeface="Times New Roman"/>
                        </a:rPr>
                        <a:t>875</a:t>
                      </a:r>
                    </a:p>
                  </a:txBody>
                  <a:tcPr marL="68580" marR="68580" marT="0" marB="0"/>
                </a:tc>
                <a:extLst>
                  <a:ext uri="{0D108BD9-81ED-4DB2-BD59-A6C34878D82A}">
                    <a16:rowId xmlns:a16="http://schemas.microsoft.com/office/drawing/2014/main" val="10010"/>
                  </a:ext>
                </a:extLst>
              </a:tr>
              <a:tr h="352934">
                <a:tc>
                  <a:txBody>
                    <a:bodyPr/>
                    <a:lstStyle/>
                    <a:p>
                      <a:pPr algn="ctr">
                        <a:spcAft>
                          <a:spcPts val="0"/>
                        </a:spcAft>
                      </a:pPr>
                      <a:r>
                        <a:rPr lang="en-US" sz="2000" dirty="0">
                          <a:effectLst/>
                          <a:latin typeface="Tahoma"/>
                          <a:ea typeface="ＭＳ 明朝"/>
                          <a:cs typeface="Times New Roman"/>
                        </a:rPr>
                        <a:t>Helium</a:t>
                      </a:r>
                    </a:p>
                  </a:txBody>
                  <a:tcPr marL="68580" marR="68580" marT="0" marB="0"/>
                </a:tc>
                <a:tc>
                  <a:txBody>
                    <a:bodyPr/>
                    <a:lstStyle/>
                    <a:p>
                      <a:pPr algn="ctr">
                        <a:spcAft>
                          <a:spcPts val="0"/>
                        </a:spcAft>
                      </a:pPr>
                      <a:r>
                        <a:rPr lang="en-US" sz="2000" dirty="0">
                          <a:effectLst/>
                          <a:latin typeface="Tahoma"/>
                          <a:ea typeface="ＭＳ 明朝"/>
                          <a:cs typeface="Times New Roman"/>
                        </a:rPr>
                        <a:t>783</a:t>
                      </a:r>
                    </a:p>
                  </a:txBody>
                  <a:tcPr marL="68580" marR="68580" marT="0" marB="0"/>
                </a:tc>
                <a:extLst>
                  <a:ext uri="{0D108BD9-81ED-4DB2-BD59-A6C34878D82A}">
                    <a16:rowId xmlns:a16="http://schemas.microsoft.com/office/drawing/2014/main" val="10011"/>
                  </a:ext>
                </a:extLst>
              </a:tr>
            </a:tbl>
          </a:graphicData>
        </a:graphic>
      </p:graphicFrame>
      <p:sp>
        <p:nvSpPr>
          <p:cNvPr id="7" name="Date Placeholder 6"/>
          <p:cNvSpPr>
            <a:spLocks noGrp="1"/>
          </p:cNvSpPr>
          <p:nvPr>
            <p:ph type="dt" sz="half" idx="10"/>
          </p:nvPr>
        </p:nvSpPr>
        <p:spPr/>
        <p:txBody>
          <a:bodyPr/>
          <a:lstStyle/>
          <a:p>
            <a:r>
              <a:rPr lang="sv-SE"/>
              <a:t>Winter 2025</a:t>
            </a:r>
            <a:endParaRPr lang="sv-SE" dirty="0"/>
          </a:p>
        </p:txBody>
      </p:sp>
      <p:sp>
        <p:nvSpPr>
          <p:cNvPr id="8" name="Footer Placeholder 7"/>
          <p:cNvSpPr>
            <a:spLocks noGrp="1"/>
          </p:cNvSpPr>
          <p:nvPr>
            <p:ph type="ftr" sz="quarter" idx="11"/>
          </p:nvPr>
        </p:nvSpPr>
        <p:spPr>
          <a:xfrm>
            <a:off x="3124200" y="6356350"/>
            <a:ext cx="3464024" cy="365125"/>
          </a:xfrm>
        </p:spPr>
        <p:txBody>
          <a:bodyPr/>
          <a:lstStyle/>
          <a:p>
            <a:r>
              <a:rPr lang="de-DE"/>
              <a:t>Cryogenic Safety J.G. Weisend II</a:t>
            </a:r>
            <a:endParaRPr lang="sv-SE" dirty="0"/>
          </a:p>
        </p:txBody>
      </p:sp>
      <p:sp>
        <p:nvSpPr>
          <p:cNvPr id="3" name="Slide Number Placeholder 2">
            <a:extLst>
              <a:ext uri="{FF2B5EF4-FFF2-40B4-BE49-F238E27FC236}">
                <a16:creationId xmlns:a16="http://schemas.microsoft.com/office/drawing/2014/main" id="{95939DF0-FA5C-DF4C-A354-6C102328B83E}"/>
              </a:ext>
            </a:extLst>
          </p:cNvPr>
          <p:cNvSpPr>
            <a:spLocks noGrp="1"/>
          </p:cNvSpPr>
          <p:nvPr>
            <p:ph type="sldNum" sz="quarter" idx="12"/>
          </p:nvPr>
        </p:nvSpPr>
        <p:spPr/>
        <p:txBody>
          <a:bodyPr/>
          <a:lstStyle/>
          <a:p>
            <a:fld id="{038C62C7-F79B-CD4A-A5DF-5683BBEC4A65}" type="slidenum">
              <a:rPr lang="sv-SE" smtClean="0"/>
              <a:t>57</a:t>
            </a:fld>
            <a:endParaRPr lang="sv-SE"/>
          </a:p>
        </p:txBody>
      </p:sp>
    </p:spTree>
    <p:extLst>
      <p:ext uri="{BB962C8B-B14F-4D97-AF65-F5344CB8AC3E}">
        <p14:creationId xmlns:p14="http://schemas.microsoft.com/office/powerpoint/2010/main" val="33284514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57200" y="0"/>
            <a:ext cx="8229600" cy="1371600"/>
          </a:xfrm>
        </p:spPr>
        <p:txBody>
          <a:bodyPr/>
          <a:lstStyle/>
          <a:p>
            <a:pPr eaLnBrk="1" hangingPunct="1">
              <a:defRPr/>
            </a:pPr>
            <a:r>
              <a:rPr lang="en-US" sz="3200" dirty="0">
                <a:cs typeface="+mj-cs"/>
              </a:rPr>
              <a:t>The solution is to </a:t>
            </a:r>
            <a:r>
              <a:rPr lang="en-US" sz="3200" u="sng" dirty="0">
                <a:cs typeface="+mj-cs"/>
              </a:rPr>
              <a:t>always</a:t>
            </a:r>
            <a:r>
              <a:rPr lang="en-US" sz="3200" dirty="0">
                <a:cs typeface="+mj-cs"/>
              </a:rPr>
              <a:t> install </a:t>
            </a:r>
            <a:br>
              <a:rPr lang="en-US" sz="3200" dirty="0">
                <a:cs typeface="+mj-cs"/>
              </a:rPr>
            </a:br>
            <a:r>
              <a:rPr lang="en-US" sz="3200" dirty="0">
                <a:cs typeface="+mj-cs"/>
              </a:rPr>
              <a:t>pressure relief devices</a:t>
            </a:r>
          </a:p>
        </p:txBody>
      </p:sp>
      <p:sp>
        <p:nvSpPr>
          <p:cNvPr id="169987" name="Rectangle 3"/>
          <p:cNvSpPr>
            <a:spLocks noGrp="1" noChangeArrowheads="1"/>
          </p:cNvSpPr>
          <p:nvPr>
            <p:ph type="body" idx="1"/>
          </p:nvPr>
        </p:nvSpPr>
        <p:spPr>
          <a:xfrm>
            <a:off x="211667" y="1577622"/>
            <a:ext cx="8229600" cy="4648200"/>
          </a:xfrm>
        </p:spPr>
        <p:txBody>
          <a:bodyPr/>
          <a:lstStyle/>
          <a:p>
            <a:pPr marL="457200" indent="-457200" eaLnBrk="1" hangingPunct="1">
              <a:lnSpc>
                <a:spcPct val="80000"/>
              </a:lnSpc>
              <a:buFont typeface="Arial"/>
              <a:buChar char="•"/>
              <a:defRPr/>
            </a:pPr>
            <a:r>
              <a:rPr lang="en-US" sz="2800" dirty="0">
                <a:solidFill>
                  <a:srgbClr val="000000"/>
                </a:solidFill>
                <a:cs typeface="+mn-cs"/>
              </a:rPr>
              <a:t>Redundant devices should be used. Typically relief valve + burst disc</a:t>
            </a:r>
          </a:p>
          <a:p>
            <a:pPr marL="457200" indent="-457200" eaLnBrk="1" hangingPunct="1">
              <a:lnSpc>
                <a:spcPct val="80000"/>
              </a:lnSpc>
              <a:buFont typeface="Arial"/>
              <a:buChar char="•"/>
              <a:defRPr/>
            </a:pPr>
            <a:r>
              <a:rPr lang="en-US" sz="2800" dirty="0">
                <a:solidFill>
                  <a:srgbClr val="000000"/>
                </a:solidFill>
                <a:cs typeface="+mn-cs"/>
              </a:rPr>
              <a:t>The device should be set to open at or below the MAWP of the vessel</a:t>
            </a:r>
          </a:p>
          <a:p>
            <a:pPr marL="457200" indent="-457200" eaLnBrk="1" hangingPunct="1">
              <a:lnSpc>
                <a:spcPct val="80000"/>
              </a:lnSpc>
              <a:buFont typeface="Arial"/>
              <a:buChar char="•"/>
              <a:defRPr/>
            </a:pPr>
            <a:r>
              <a:rPr lang="en-US" sz="2800" dirty="0">
                <a:solidFill>
                  <a:srgbClr val="000000"/>
                </a:solidFill>
                <a:cs typeface="+mn-cs"/>
              </a:rPr>
              <a:t>Valves should be sized for worst case scenarios</a:t>
            </a:r>
          </a:p>
          <a:p>
            <a:pPr marL="457200" indent="-457200" eaLnBrk="1" hangingPunct="1">
              <a:lnSpc>
                <a:spcPct val="80000"/>
              </a:lnSpc>
              <a:buFont typeface="Arial"/>
              <a:buChar char="•"/>
              <a:defRPr/>
            </a:pPr>
            <a:r>
              <a:rPr lang="en-US" sz="2800" dirty="0">
                <a:solidFill>
                  <a:srgbClr val="000000"/>
                </a:solidFill>
                <a:cs typeface="+mn-cs"/>
              </a:rPr>
              <a:t>Valves should be tested &amp; certified before installation</a:t>
            </a:r>
          </a:p>
          <a:p>
            <a:pPr marL="457200" indent="-457200" eaLnBrk="1" hangingPunct="1">
              <a:lnSpc>
                <a:spcPct val="80000"/>
              </a:lnSpc>
              <a:buFont typeface="Arial"/>
              <a:buChar char="•"/>
              <a:defRPr/>
            </a:pPr>
            <a:r>
              <a:rPr lang="en-US" sz="2800" dirty="0">
                <a:solidFill>
                  <a:srgbClr val="000000"/>
                </a:solidFill>
                <a:cs typeface="+mn-cs"/>
              </a:rPr>
              <a:t>Ensure that there are no trapped volumes. Remember – valves may leak or be operated incorrectly and cryogenic systems may warm up unexpectedly (vacuum spaces need relief valves as well)</a:t>
            </a:r>
          </a:p>
          <a:p>
            <a:pPr eaLnBrk="1" hangingPunct="1">
              <a:lnSpc>
                <a:spcPct val="80000"/>
              </a:lnSpc>
              <a:buFont typeface="Wingdings" charset="0"/>
              <a:buNone/>
              <a:defRPr/>
            </a:pPr>
            <a:endParaRPr lang="en-US" sz="2800" dirty="0">
              <a:cs typeface="+mn-cs"/>
            </a:endParaRPr>
          </a:p>
        </p:txBody>
      </p:sp>
      <p:sp>
        <p:nvSpPr>
          <p:cNvPr id="2" name="Date Placeholder 1"/>
          <p:cNvSpPr>
            <a:spLocks noGrp="1"/>
          </p:cNvSpPr>
          <p:nvPr>
            <p:ph type="dt" sz="half" idx="10"/>
          </p:nvPr>
        </p:nvSpPr>
        <p:spPr/>
        <p:txBody>
          <a:bodyPr/>
          <a:lstStyle/>
          <a:p>
            <a:r>
              <a:rPr lang="sv-SE"/>
              <a:t>Winter 2025</a:t>
            </a:r>
          </a:p>
        </p:txBody>
      </p:sp>
      <p:sp>
        <p:nvSpPr>
          <p:cNvPr id="3" name="Footer Placeholder 2"/>
          <p:cNvSpPr>
            <a:spLocks noGrp="1"/>
          </p:cNvSpPr>
          <p:nvPr>
            <p:ph type="ftr" sz="quarter" idx="11"/>
          </p:nvPr>
        </p:nvSpPr>
        <p:spPr/>
        <p:txBody>
          <a:bodyPr/>
          <a:lstStyle/>
          <a:p>
            <a:r>
              <a:rPr lang="sv-SE"/>
              <a:t>Cryogenic Safety J.G. Weisend II</a:t>
            </a:r>
          </a:p>
        </p:txBody>
      </p:sp>
      <p:sp>
        <p:nvSpPr>
          <p:cNvPr id="4" name="Slide Number Placeholder 3">
            <a:extLst>
              <a:ext uri="{FF2B5EF4-FFF2-40B4-BE49-F238E27FC236}">
                <a16:creationId xmlns:a16="http://schemas.microsoft.com/office/drawing/2014/main" id="{1C1ACA02-C3EC-F44A-831E-47BCE3B9AE4B}"/>
              </a:ext>
            </a:extLst>
          </p:cNvPr>
          <p:cNvSpPr>
            <a:spLocks noGrp="1"/>
          </p:cNvSpPr>
          <p:nvPr>
            <p:ph type="sldNum" sz="quarter" idx="12"/>
          </p:nvPr>
        </p:nvSpPr>
        <p:spPr/>
        <p:txBody>
          <a:bodyPr/>
          <a:lstStyle/>
          <a:p>
            <a:fld id="{038C62C7-F79B-CD4A-A5DF-5683BBEC4A65}" type="slidenum">
              <a:rPr lang="sv-SE" smtClean="0"/>
              <a:t>58</a:t>
            </a:fld>
            <a:endParaRPr lang="sv-SE"/>
          </a:p>
        </p:txBody>
      </p:sp>
    </p:spTree>
    <p:extLst>
      <p:ext uri="{BB962C8B-B14F-4D97-AF65-F5344CB8AC3E}">
        <p14:creationId xmlns:p14="http://schemas.microsoft.com/office/powerpoint/2010/main" val="14798271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3439-FE28-6F41-9DC7-1C927025A600}"/>
              </a:ext>
            </a:extLst>
          </p:cNvPr>
          <p:cNvSpPr>
            <a:spLocks noGrp="1"/>
          </p:cNvSpPr>
          <p:nvPr>
            <p:ph type="title"/>
          </p:nvPr>
        </p:nvSpPr>
        <p:spPr/>
        <p:txBody>
          <a:bodyPr/>
          <a:lstStyle/>
          <a:p>
            <a:endParaRPr lang="sv-SE"/>
          </a:p>
        </p:txBody>
      </p:sp>
      <p:sp>
        <p:nvSpPr>
          <p:cNvPr id="4" name="Date Placeholder 3">
            <a:extLst>
              <a:ext uri="{FF2B5EF4-FFF2-40B4-BE49-F238E27FC236}">
                <a16:creationId xmlns:a16="http://schemas.microsoft.com/office/drawing/2014/main" id="{93C98943-A10C-D441-BBA6-554CAE80EB65}"/>
              </a:ext>
            </a:extLst>
          </p:cNvPr>
          <p:cNvSpPr>
            <a:spLocks noGrp="1"/>
          </p:cNvSpPr>
          <p:nvPr>
            <p:ph type="dt" sz="half" idx="10"/>
          </p:nvPr>
        </p:nvSpPr>
        <p:spPr/>
        <p:txBody>
          <a:bodyPr/>
          <a:lstStyle/>
          <a:p>
            <a:r>
              <a:rPr lang="sv-SE"/>
              <a:t>Winter 2025</a:t>
            </a:r>
          </a:p>
        </p:txBody>
      </p:sp>
      <p:sp>
        <p:nvSpPr>
          <p:cNvPr id="5" name="Footer Placeholder 4">
            <a:extLst>
              <a:ext uri="{FF2B5EF4-FFF2-40B4-BE49-F238E27FC236}">
                <a16:creationId xmlns:a16="http://schemas.microsoft.com/office/drawing/2014/main" id="{5C7486EC-2280-644D-ABC6-C87C8BE12E23}"/>
              </a:ext>
            </a:extLst>
          </p:cNvPr>
          <p:cNvSpPr>
            <a:spLocks noGrp="1"/>
          </p:cNvSpPr>
          <p:nvPr>
            <p:ph type="ftr" sz="quarter" idx="11"/>
          </p:nvPr>
        </p:nvSpPr>
        <p:spPr/>
        <p:txBody>
          <a:bodyPr/>
          <a:lstStyle/>
          <a:p>
            <a:r>
              <a:rPr lang="sv-SE"/>
              <a:t>Cryogenic Safety J.G. Weisend II</a:t>
            </a:r>
            <a:endParaRPr lang="sv-SE" dirty="0"/>
          </a:p>
        </p:txBody>
      </p:sp>
      <p:sp>
        <p:nvSpPr>
          <p:cNvPr id="6" name="Slide Number Placeholder 5">
            <a:extLst>
              <a:ext uri="{FF2B5EF4-FFF2-40B4-BE49-F238E27FC236}">
                <a16:creationId xmlns:a16="http://schemas.microsoft.com/office/drawing/2014/main" id="{2026AFA7-E850-384F-8722-D4BA913C6936}"/>
              </a:ext>
            </a:extLst>
          </p:cNvPr>
          <p:cNvSpPr>
            <a:spLocks noGrp="1"/>
          </p:cNvSpPr>
          <p:nvPr>
            <p:ph type="sldNum" sz="quarter" idx="12"/>
          </p:nvPr>
        </p:nvSpPr>
        <p:spPr/>
        <p:txBody>
          <a:bodyPr/>
          <a:lstStyle/>
          <a:p>
            <a:fld id="{038C62C7-F79B-CD4A-A5DF-5683BBEC4A65}" type="slidenum">
              <a:rPr lang="sv-SE" smtClean="0"/>
              <a:t>59</a:t>
            </a:fld>
            <a:endParaRPr lang="sv-SE"/>
          </a:p>
        </p:txBody>
      </p:sp>
      <p:pic>
        <p:nvPicPr>
          <p:cNvPr id="7" name="Picture 6">
            <a:extLst>
              <a:ext uri="{FF2B5EF4-FFF2-40B4-BE49-F238E27FC236}">
                <a16:creationId xmlns:a16="http://schemas.microsoft.com/office/drawing/2014/main" id="{51C6971A-8AF8-E946-B09D-6DCF3277E85D}"/>
              </a:ext>
            </a:extLst>
          </p:cNvPr>
          <p:cNvPicPr>
            <a:picLocks noChangeAspect="1"/>
          </p:cNvPicPr>
          <p:nvPr/>
        </p:nvPicPr>
        <p:blipFill>
          <a:blip r:embed="rId2"/>
          <a:stretch>
            <a:fillRect/>
          </a:stretch>
        </p:blipFill>
        <p:spPr>
          <a:xfrm>
            <a:off x="211015" y="0"/>
            <a:ext cx="8721969" cy="6858000"/>
          </a:xfrm>
          <a:prstGeom prst="rect">
            <a:avLst/>
          </a:prstGeom>
        </p:spPr>
      </p:pic>
    </p:spTree>
    <p:extLst>
      <p:ext uri="{BB962C8B-B14F-4D97-AF65-F5344CB8AC3E}">
        <p14:creationId xmlns:p14="http://schemas.microsoft.com/office/powerpoint/2010/main" val="156018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913" y="0"/>
            <a:ext cx="6067426" cy="1441531"/>
          </a:xfrm>
        </p:spPr>
        <p:txBody>
          <a:bodyPr/>
          <a:lstStyle/>
          <a:p>
            <a:pPr algn="ctr"/>
            <a:r>
              <a:rPr lang="en-US" dirty="0">
                <a:ea typeface="ＭＳ Ｐゴシック" charset="0"/>
                <a:cs typeface="ＭＳ Ｐゴシック" charset="0"/>
              </a:rPr>
              <a:t>Example Accident</a:t>
            </a:r>
            <a:endParaRPr lang="en-US" dirty="0"/>
          </a:p>
        </p:txBody>
      </p:sp>
      <p:sp>
        <p:nvSpPr>
          <p:cNvPr id="3" name="Content Placeholder 2"/>
          <p:cNvSpPr>
            <a:spLocks noGrp="1"/>
          </p:cNvSpPr>
          <p:nvPr>
            <p:ph idx="1"/>
          </p:nvPr>
        </p:nvSpPr>
        <p:spPr>
          <a:xfrm>
            <a:off x="136770" y="1539223"/>
            <a:ext cx="8802076" cy="4306901"/>
          </a:xfrm>
        </p:spPr>
        <p:txBody>
          <a:bodyPr/>
          <a:lstStyle/>
          <a:p>
            <a:pPr marL="457200" indent="-457200">
              <a:lnSpc>
                <a:spcPct val="70000"/>
              </a:lnSpc>
              <a:buFont typeface="Arial"/>
              <a:buChar char="•"/>
            </a:pPr>
            <a:r>
              <a:rPr lang="en-US" sz="2400" dirty="0">
                <a:solidFill>
                  <a:srgbClr val="000000"/>
                </a:solidFill>
                <a:ea typeface="ＭＳ Ｐゴシック" charset="0"/>
                <a:cs typeface="ＭＳ Ｐゴシック" charset="0"/>
              </a:rPr>
              <a:t>October 20, 1944, Cleveland, Ohio</a:t>
            </a:r>
          </a:p>
          <a:p>
            <a:pPr marL="914400" lvl="1" indent="-457200">
              <a:lnSpc>
                <a:spcPct val="70000"/>
              </a:lnSpc>
              <a:buFont typeface="Arial"/>
              <a:buChar char="•"/>
            </a:pPr>
            <a:r>
              <a:rPr lang="en-US" sz="2400" dirty="0">
                <a:solidFill>
                  <a:srgbClr val="000000"/>
                </a:solidFill>
                <a:ea typeface="ＭＳ Ｐゴシック" charset="0"/>
                <a:cs typeface="ＭＳ Ｐゴシック" charset="0"/>
              </a:rPr>
              <a:t>Sudden failure of an LNG tank at the East Ohio Gas company releases 1.1.million gallons of LNG which quickly ignites causing fires and explosions</a:t>
            </a:r>
          </a:p>
          <a:p>
            <a:pPr marL="914400" lvl="1" indent="-457200">
              <a:lnSpc>
                <a:spcPct val="70000"/>
              </a:lnSpc>
              <a:buFont typeface="Arial"/>
              <a:buChar char="•"/>
            </a:pPr>
            <a:r>
              <a:rPr lang="en-US" sz="2400" dirty="0">
                <a:solidFill>
                  <a:srgbClr val="000000"/>
                </a:solidFill>
                <a:ea typeface="ＭＳ Ｐゴシック" charset="0"/>
                <a:cs typeface="ＭＳ Ｐゴシック" charset="0"/>
              </a:rPr>
              <a:t>LNG and very cold gas vapor flows into </a:t>
            </a:r>
            <a:r>
              <a:rPr lang="en-US" sz="2400" dirty="0" err="1">
                <a:solidFill>
                  <a:srgbClr val="000000"/>
                </a:solidFill>
                <a:ea typeface="ＭＳ Ｐゴシック" charset="0"/>
                <a:cs typeface="ＭＳ Ｐゴシック" charset="0"/>
              </a:rPr>
              <a:t>sewar</a:t>
            </a:r>
            <a:r>
              <a:rPr lang="en-US" sz="2400" dirty="0">
                <a:solidFill>
                  <a:srgbClr val="000000"/>
                </a:solidFill>
                <a:ea typeface="ＭＳ Ｐゴシック" charset="0"/>
                <a:cs typeface="ＭＳ Ｐゴシック" charset="0"/>
              </a:rPr>
              <a:t> system spreading the fire</a:t>
            </a:r>
          </a:p>
          <a:p>
            <a:pPr marL="914400" lvl="1" indent="-457200">
              <a:lnSpc>
                <a:spcPct val="70000"/>
              </a:lnSpc>
              <a:buFont typeface="Arial"/>
              <a:buChar char="•"/>
            </a:pPr>
            <a:r>
              <a:rPr lang="en-US" sz="2400" dirty="0">
                <a:solidFill>
                  <a:srgbClr val="000000"/>
                </a:solidFill>
                <a:ea typeface="ＭＳ Ｐゴシック" charset="0"/>
                <a:cs typeface="ＭＳ Ｐゴシック" charset="0"/>
              </a:rPr>
              <a:t>A second LNG tank fails due to the fire releasing an additional 500,00 gallons of LNG that also ignites</a:t>
            </a:r>
          </a:p>
          <a:p>
            <a:pPr marL="914400" lvl="1" indent="-457200">
              <a:lnSpc>
                <a:spcPct val="70000"/>
              </a:lnSpc>
              <a:buFont typeface="Arial"/>
              <a:buChar char="•"/>
            </a:pPr>
            <a:r>
              <a:rPr lang="en-US" sz="2400" dirty="0">
                <a:solidFill>
                  <a:srgbClr val="000000"/>
                </a:solidFill>
                <a:ea typeface="ＭＳ Ｐゴシック" charset="0"/>
                <a:cs typeface="ＭＳ Ｐゴシック" charset="0"/>
              </a:rPr>
              <a:t>LNG plant is located in a mixed residential and industrial neighborhood</a:t>
            </a:r>
          </a:p>
          <a:p>
            <a:pPr marL="914400" lvl="1" indent="-457200">
              <a:lnSpc>
                <a:spcPct val="70000"/>
              </a:lnSpc>
              <a:buFont typeface="Arial"/>
              <a:buChar char="•"/>
            </a:pPr>
            <a:r>
              <a:rPr lang="en-US" sz="2400" dirty="0">
                <a:solidFill>
                  <a:srgbClr val="000000"/>
                </a:solidFill>
                <a:ea typeface="ＭＳ Ｐゴシック" charset="0"/>
                <a:cs typeface="ＭＳ Ｐゴシック" charset="0"/>
              </a:rPr>
              <a:t>128 deaths, damage to more than 200 buildings (80 of which completely destroyed) Roughly 3600 people made homeless</a:t>
            </a:r>
          </a:p>
          <a:p>
            <a:pPr marL="457200" indent="-457200">
              <a:lnSpc>
                <a:spcPct val="70000"/>
              </a:lnSpc>
              <a:buFont typeface="Arial"/>
              <a:buChar char="•"/>
            </a:pPr>
            <a:endParaRPr lang="en-US" sz="2400" dirty="0">
              <a:solidFill>
                <a:srgbClr val="000000"/>
              </a:solidFill>
              <a:ea typeface="ＭＳ Ｐゴシック" charset="0"/>
            </a:endParaRPr>
          </a:p>
          <a:p>
            <a:endParaRPr lang="en-US" dirty="0"/>
          </a:p>
        </p:txBody>
      </p:sp>
      <p:sp>
        <p:nvSpPr>
          <p:cNvPr id="4" name="Date Placeholder 3"/>
          <p:cNvSpPr>
            <a:spLocks noGrp="1"/>
          </p:cNvSpPr>
          <p:nvPr>
            <p:ph type="dt" sz="half" idx="10"/>
          </p:nvPr>
        </p:nvSpPr>
        <p:spPr/>
        <p:txBody>
          <a:bodyPr/>
          <a:lstStyle/>
          <a:p>
            <a:r>
              <a:rPr lang="sv-SE">
                <a:latin typeface="Calibri"/>
              </a:rPr>
              <a:t>Winter 2025</a:t>
            </a:r>
          </a:p>
        </p:txBody>
      </p:sp>
      <p:sp>
        <p:nvSpPr>
          <p:cNvPr id="5" name="Footer Placeholder 4"/>
          <p:cNvSpPr>
            <a:spLocks noGrp="1"/>
          </p:cNvSpPr>
          <p:nvPr>
            <p:ph type="ftr" sz="quarter" idx="11"/>
          </p:nvPr>
        </p:nvSpPr>
        <p:spPr>
          <a:xfrm>
            <a:off x="3124200" y="6356350"/>
            <a:ext cx="3298902" cy="365125"/>
          </a:xfrm>
        </p:spPr>
        <p:txBody>
          <a:bodyPr/>
          <a:lstStyle/>
          <a:p>
            <a:r>
              <a:rPr lang="sv-SE">
                <a:latin typeface="Calibri"/>
              </a:rPr>
              <a:t>Cryogenic Safety J.G. Weisend II</a:t>
            </a:r>
            <a:endParaRPr lang="sv-SE" dirty="0">
              <a:latin typeface="Calibri"/>
            </a:endParaRPr>
          </a:p>
        </p:txBody>
      </p:sp>
      <p:sp>
        <p:nvSpPr>
          <p:cNvPr id="6" name="Slide Number Placeholder 5">
            <a:extLst>
              <a:ext uri="{FF2B5EF4-FFF2-40B4-BE49-F238E27FC236}">
                <a16:creationId xmlns:a16="http://schemas.microsoft.com/office/drawing/2014/main" id="{934976FB-8313-F349-9498-91D818BAF2B1}"/>
              </a:ext>
            </a:extLst>
          </p:cNvPr>
          <p:cNvSpPr>
            <a:spLocks noGrp="1"/>
          </p:cNvSpPr>
          <p:nvPr>
            <p:ph type="sldNum" sz="quarter" idx="12"/>
          </p:nvPr>
        </p:nvSpPr>
        <p:spPr/>
        <p:txBody>
          <a:bodyPr/>
          <a:lstStyle/>
          <a:p>
            <a:fld id="{038C62C7-F79B-CD4A-A5DF-5683BBEC4A65}" type="slidenum">
              <a:rPr lang="sv-SE" smtClean="0">
                <a:latin typeface="Calibri"/>
              </a:rPr>
              <a:pPr/>
              <a:t>6</a:t>
            </a:fld>
            <a:endParaRPr lang="sv-SE">
              <a:latin typeface="Calibri"/>
            </a:endParaRPr>
          </a:p>
        </p:txBody>
      </p:sp>
    </p:spTree>
    <p:extLst>
      <p:ext uri="{BB962C8B-B14F-4D97-AF65-F5344CB8AC3E}">
        <p14:creationId xmlns:p14="http://schemas.microsoft.com/office/powerpoint/2010/main" val="35405868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3AC17-9A6D-6247-BD78-8B28B19A41EE}"/>
              </a:ext>
            </a:extLst>
          </p:cNvPr>
          <p:cNvSpPr>
            <a:spLocks noGrp="1"/>
          </p:cNvSpPr>
          <p:nvPr>
            <p:ph type="title"/>
          </p:nvPr>
        </p:nvSpPr>
        <p:spPr/>
        <p:txBody>
          <a:bodyPr/>
          <a:lstStyle/>
          <a:p>
            <a:r>
              <a:rPr lang="sv-SE" dirty="0" err="1"/>
              <a:t>Pressure</a:t>
            </a:r>
            <a:r>
              <a:rPr lang="sv-SE" dirty="0"/>
              <a:t> Relief Systems</a:t>
            </a:r>
          </a:p>
        </p:txBody>
      </p:sp>
      <p:sp>
        <p:nvSpPr>
          <p:cNvPr id="3" name="Content Placeholder 2">
            <a:extLst>
              <a:ext uri="{FF2B5EF4-FFF2-40B4-BE49-F238E27FC236}">
                <a16:creationId xmlns:a16="http://schemas.microsoft.com/office/drawing/2014/main" id="{048843E0-4CE3-D14D-A3C5-913A68A12C08}"/>
              </a:ext>
            </a:extLst>
          </p:cNvPr>
          <p:cNvSpPr>
            <a:spLocks noGrp="1"/>
          </p:cNvSpPr>
          <p:nvPr>
            <p:ph idx="1"/>
          </p:nvPr>
        </p:nvSpPr>
        <p:spPr>
          <a:xfrm>
            <a:off x="140918" y="1441531"/>
            <a:ext cx="8862164" cy="4210386"/>
          </a:xfrm>
        </p:spPr>
        <p:txBody>
          <a:bodyPr/>
          <a:lstStyle/>
          <a:p>
            <a:pPr marL="342900" indent="-342900">
              <a:buFont typeface="Arial" panose="020B0604020202020204" pitchFamily="34" charset="0"/>
              <a:buChar char="•"/>
            </a:pPr>
            <a:r>
              <a:rPr lang="sv-SE" sz="2400" dirty="0">
                <a:solidFill>
                  <a:schemeClr val="tx1"/>
                </a:solidFill>
              </a:rPr>
              <a:t>The </a:t>
            </a:r>
            <a:r>
              <a:rPr lang="sv-SE" sz="2400" dirty="0" err="1">
                <a:solidFill>
                  <a:schemeClr val="tx1"/>
                </a:solidFill>
              </a:rPr>
              <a:t>pressure</a:t>
            </a:r>
            <a:r>
              <a:rPr lang="sv-SE" sz="2400" dirty="0">
                <a:solidFill>
                  <a:schemeClr val="tx1"/>
                </a:solidFill>
              </a:rPr>
              <a:t> relief </a:t>
            </a:r>
            <a:r>
              <a:rPr lang="sv-SE" sz="2400" dirty="0" err="1">
                <a:solidFill>
                  <a:schemeClr val="tx1"/>
                </a:solidFill>
              </a:rPr>
              <a:t>of</a:t>
            </a:r>
            <a:r>
              <a:rPr lang="sv-SE" sz="2400" dirty="0">
                <a:solidFill>
                  <a:schemeClr val="tx1"/>
                </a:solidFill>
              </a:rPr>
              <a:t> a </a:t>
            </a:r>
            <a:r>
              <a:rPr lang="sv-SE" sz="2400" dirty="0" err="1">
                <a:solidFill>
                  <a:schemeClr val="tx1"/>
                </a:solidFill>
              </a:rPr>
              <a:t>cryogenic</a:t>
            </a:r>
            <a:r>
              <a:rPr lang="sv-SE" sz="2400" dirty="0">
                <a:solidFill>
                  <a:schemeClr val="tx1"/>
                </a:solidFill>
              </a:rPr>
              <a:t> system, </a:t>
            </a:r>
            <a:r>
              <a:rPr lang="sv-SE" sz="2400" dirty="0" err="1">
                <a:solidFill>
                  <a:schemeClr val="tx1"/>
                </a:solidFill>
              </a:rPr>
              <a:t>particularly</a:t>
            </a:r>
            <a:r>
              <a:rPr lang="sv-SE" sz="2400" dirty="0">
                <a:solidFill>
                  <a:schemeClr val="tx1"/>
                </a:solidFill>
              </a:rPr>
              <a:t> in </a:t>
            </a:r>
            <a:r>
              <a:rPr lang="sv-SE" sz="2400" dirty="0" err="1">
                <a:solidFill>
                  <a:schemeClr val="tx1"/>
                </a:solidFill>
              </a:rPr>
              <a:t>worst</a:t>
            </a:r>
            <a:r>
              <a:rPr lang="sv-SE" sz="2400" dirty="0">
                <a:solidFill>
                  <a:schemeClr val="tx1"/>
                </a:solidFill>
              </a:rPr>
              <a:t> </a:t>
            </a:r>
            <a:r>
              <a:rPr lang="sv-SE" sz="2400" dirty="0" err="1">
                <a:solidFill>
                  <a:schemeClr val="tx1"/>
                </a:solidFill>
              </a:rPr>
              <a:t>case</a:t>
            </a:r>
            <a:r>
              <a:rPr lang="sv-SE" sz="2400" dirty="0">
                <a:solidFill>
                  <a:schemeClr val="tx1"/>
                </a:solidFill>
              </a:rPr>
              <a:t> scenarios </a:t>
            </a:r>
            <a:r>
              <a:rPr lang="sv-SE" sz="2400" dirty="0" err="1">
                <a:solidFill>
                  <a:schemeClr val="tx1"/>
                </a:solidFill>
              </a:rPr>
              <a:t>can</a:t>
            </a:r>
            <a:r>
              <a:rPr lang="sv-SE" sz="2400" dirty="0">
                <a:solidFill>
                  <a:schemeClr val="tx1"/>
                </a:solidFill>
              </a:rPr>
              <a:t> be </a:t>
            </a:r>
            <a:r>
              <a:rPr lang="sv-SE" sz="2400" dirty="0" err="1">
                <a:solidFill>
                  <a:schemeClr val="tx1"/>
                </a:solidFill>
              </a:rPr>
              <a:t>very</a:t>
            </a:r>
            <a:r>
              <a:rPr lang="sv-SE" sz="2400" dirty="0">
                <a:solidFill>
                  <a:schemeClr val="tx1"/>
                </a:solidFill>
              </a:rPr>
              <a:t> </a:t>
            </a:r>
            <a:r>
              <a:rPr lang="sv-SE" sz="2400" dirty="0" err="1">
                <a:solidFill>
                  <a:schemeClr val="tx1"/>
                </a:solidFill>
              </a:rPr>
              <a:t>dynamic</a:t>
            </a:r>
            <a:r>
              <a:rPr lang="sv-SE" sz="2400" dirty="0">
                <a:solidFill>
                  <a:schemeClr val="tx1"/>
                </a:solidFill>
              </a:rPr>
              <a:t> </a:t>
            </a:r>
            <a:r>
              <a:rPr lang="sv-SE" sz="2400" dirty="0" err="1">
                <a:solidFill>
                  <a:schemeClr val="tx1"/>
                </a:solidFill>
              </a:rPr>
              <a:t>with</a:t>
            </a:r>
            <a:r>
              <a:rPr lang="sv-SE" sz="2400" dirty="0">
                <a:solidFill>
                  <a:schemeClr val="tx1"/>
                </a:solidFill>
              </a:rPr>
              <a:t> </a:t>
            </a:r>
            <a:r>
              <a:rPr lang="sv-SE" sz="2400" dirty="0" err="1">
                <a:solidFill>
                  <a:schemeClr val="tx1"/>
                </a:solidFill>
              </a:rPr>
              <a:t>rapidly</a:t>
            </a:r>
            <a:r>
              <a:rPr lang="sv-SE" sz="2400" dirty="0">
                <a:solidFill>
                  <a:schemeClr val="tx1"/>
                </a:solidFill>
              </a:rPr>
              <a:t> </a:t>
            </a:r>
            <a:r>
              <a:rPr lang="sv-SE" sz="2400" dirty="0" err="1">
                <a:solidFill>
                  <a:schemeClr val="tx1"/>
                </a:solidFill>
              </a:rPr>
              <a:t>changing</a:t>
            </a:r>
            <a:r>
              <a:rPr lang="sv-SE" sz="2400" dirty="0">
                <a:solidFill>
                  <a:schemeClr val="tx1"/>
                </a:solidFill>
              </a:rPr>
              <a:t> </a:t>
            </a:r>
            <a:r>
              <a:rPr lang="sv-SE" sz="2400" dirty="0" err="1">
                <a:solidFill>
                  <a:schemeClr val="tx1"/>
                </a:solidFill>
              </a:rPr>
              <a:t>temperatures</a:t>
            </a:r>
            <a:r>
              <a:rPr lang="sv-SE" sz="2400" dirty="0">
                <a:solidFill>
                  <a:schemeClr val="tx1"/>
                </a:solidFill>
              </a:rPr>
              <a:t>, </a:t>
            </a:r>
            <a:r>
              <a:rPr lang="sv-SE" sz="2400" dirty="0" err="1">
                <a:solidFill>
                  <a:schemeClr val="tx1"/>
                </a:solidFill>
              </a:rPr>
              <a:t>pressures</a:t>
            </a:r>
            <a:r>
              <a:rPr lang="sv-SE" sz="2400" dirty="0">
                <a:solidFill>
                  <a:schemeClr val="tx1"/>
                </a:solidFill>
              </a:rPr>
              <a:t>, </a:t>
            </a:r>
            <a:r>
              <a:rPr lang="sv-SE" sz="2400" dirty="0" err="1">
                <a:solidFill>
                  <a:schemeClr val="tx1"/>
                </a:solidFill>
              </a:rPr>
              <a:t>flows</a:t>
            </a:r>
            <a:r>
              <a:rPr lang="sv-SE" sz="2400" dirty="0">
                <a:solidFill>
                  <a:schemeClr val="tx1"/>
                </a:solidFill>
              </a:rPr>
              <a:t> and </a:t>
            </a:r>
            <a:r>
              <a:rPr lang="sv-SE" sz="2400" dirty="0" err="1">
                <a:solidFill>
                  <a:schemeClr val="tx1"/>
                </a:solidFill>
              </a:rPr>
              <a:t>phases</a:t>
            </a:r>
            <a:r>
              <a:rPr lang="sv-SE" sz="2400" dirty="0">
                <a:solidFill>
                  <a:schemeClr val="tx1"/>
                </a:solidFill>
              </a:rPr>
              <a:t>. </a:t>
            </a:r>
          </a:p>
          <a:p>
            <a:pPr marL="342900" indent="-342900">
              <a:buFont typeface="Arial" panose="020B0604020202020204" pitchFamily="34" charset="0"/>
              <a:buChar char="•"/>
            </a:pPr>
            <a:r>
              <a:rPr lang="sv-SE" sz="2400" dirty="0" err="1">
                <a:solidFill>
                  <a:schemeClr val="tx1"/>
                </a:solidFill>
              </a:rPr>
              <a:t>Sizing</a:t>
            </a:r>
            <a:r>
              <a:rPr lang="sv-SE" sz="2400" dirty="0">
                <a:solidFill>
                  <a:schemeClr val="tx1"/>
                </a:solidFill>
              </a:rPr>
              <a:t> </a:t>
            </a:r>
            <a:r>
              <a:rPr lang="sv-SE" sz="2400" dirty="0" err="1">
                <a:solidFill>
                  <a:schemeClr val="tx1"/>
                </a:solidFill>
              </a:rPr>
              <a:t>of</a:t>
            </a:r>
            <a:r>
              <a:rPr lang="sv-SE" sz="2400" dirty="0">
                <a:solidFill>
                  <a:schemeClr val="tx1"/>
                </a:solidFill>
              </a:rPr>
              <a:t> relief </a:t>
            </a:r>
            <a:r>
              <a:rPr lang="sv-SE" sz="2400" dirty="0" err="1">
                <a:solidFill>
                  <a:schemeClr val="tx1"/>
                </a:solidFill>
              </a:rPr>
              <a:t>valves</a:t>
            </a:r>
            <a:r>
              <a:rPr lang="sv-SE" sz="2400" dirty="0">
                <a:solidFill>
                  <a:schemeClr val="tx1"/>
                </a:solidFill>
              </a:rPr>
              <a:t> and </a:t>
            </a:r>
            <a:r>
              <a:rPr lang="sv-SE" sz="2400" dirty="0" err="1">
                <a:solidFill>
                  <a:schemeClr val="tx1"/>
                </a:solidFill>
              </a:rPr>
              <a:t>associated</a:t>
            </a:r>
            <a:r>
              <a:rPr lang="sv-SE" sz="2400" dirty="0">
                <a:solidFill>
                  <a:schemeClr val="tx1"/>
                </a:solidFill>
              </a:rPr>
              <a:t> systems </a:t>
            </a:r>
            <a:r>
              <a:rPr lang="sv-SE" sz="2400" dirty="0" err="1">
                <a:solidFill>
                  <a:schemeClr val="tx1"/>
                </a:solidFill>
              </a:rPr>
              <a:t>may</a:t>
            </a:r>
            <a:r>
              <a:rPr lang="sv-SE" sz="2400" dirty="0">
                <a:solidFill>
                  <a:schemeClr val="tx1"/>
                </a:solidFill>
              </a:rPr>
              <a:t> be </a:t>
            </a:r>
            <a:r>
              <a:rPr lang="sv-SE" sz="2400" dirty="0" err="1">
                <a:solidFill>
                  <a:schemeClr val="tx1"/>
                </a:solidFill>
              </a:rPr>
              <a:t>proscribed</a:t>
            </a:r>
            <a:r>
              <a:rPr lang="sv-SE" sz="2400" dirty="0">
                <a:solidFill>
                  <a:schemeClr val="tx1"/>
                </a:solidFill>
              </a:rPr>
              <a:t> by </a:t>
            </a:r>
            <a:r>
              <a:rPr lang="sv-SE" sz="2400" dirty="0" err="1">
                <a:solidFill>
                  <a:schemeClr val="tx1"/>
                </a:solidFill>
              </a:rPr>
              <a:t>applicable</a:t>
            </a:r>
            <a:r>
              <a:rPr lang="sv-SE" sz="2400" dirty="0">
                <a:solidFill>
                  <a:schemeClr val="tx1"/>
                </a:solidFill>
              </a:rPr>
              <a:t> </a:t>
            </a:r>
            <a:r>
              <a:rPr lang="sv-SE" sz="2400" dirty="0" err="1">
                <a:solidFill>
                  <a:schemeClr val="tx1"/>
                </a:solidFill>
              </a:rPr>
              <a:t>pressure</a:t>
            </a:r>
            <a:r>
              <a:rPr lang="sv-SE" sz="2400" dirty="0">
                <a:solidFill>
                  <a:schemeClr val="tx1"/>
                </a:solidFill>
              </a:rPr>
              <a:t> </a:t>
            </a:r>
            <a:r>
              <a:rPr lang="sv-SE" sz="2400" dirty="0" err="1">
                <a:solidFill>
                  <a:schemeClr val="tx1"/>
                </a:solidFill>
              </a:rPr>
              <a:t>vessel</a:t>
            </a:r>
            <a:r>
              <a:rPr lang="sv-SE" sz="2400" dirty="0">
                <a:solidFill>
                  <a:schemeClr val="tx1"/>
                </a:solidFill>
              </a:rPr>
              <a:t> </a:t>
            </a:r>
            <a:r>
              <a:rPr lang="sv-SE" sz="2400" dirty="0" err="1">
                <a:solidFill>
                  <a:schemeClr val="tx1"/>
                </a:solidFill>
              </a:rPr>
              <a:t>codes</a:t>
            </a:r>
            <a:r>
              <a:rPr lang="sv-SE" sz="2400" dirty="0">
                <a:solidFill>
                  <a:schemeClr val="tx1"/>
                </a:solidFill>
              </a:rPr>
              <a:t> (PED, ASME </a:t>
            </a:r>
            <a:r>
              <a:rPr lang="sv-SE" sz="2400" dirty="0" err="1">
                <a:solidFill>
                  <a:schemeClr val="tx1"/>
                </a:solidFill>
              </a:rPr>
              <a:t>etc</a:t>
            </a:r>
            <a:r>
              <a:rPr lang="sv-SE" sz="2400" dirty="0">
                <a:solidFill>
                  <a:schemeClr val="tx1"/>
                </a:solidFill>
              </a:rPr>
              <a:t>)</a:t>
            </a:r>
          </a:p>
          <a:p>
            <a:pPr marL="342900" indent="-342900">
              <a:buFont typeface="Arial" panose="020B0604020202020204" pitchFamily="34" charset="0"/>
              <a:buChar char="•"/>
            </a:pPr>
            <a:r>
              <a:rPr lang="sv-SE" sz="2400" dirty="0" err="1">
                <a:solidFill>
                  <a:schemeClr val="tx1"/>
                </a:solidFill>
              </a:rPr>
              <a:t>Third</a:t>
            </a:r>
            <a:r>
              <a:rPr lang="sv-SE" sz="2400" dirty="0">
                <a:solidFill>
                  <a:schemeClr val="tx1"/>
                </a:solidFill>
              </a:rPr>
              <a:t> party </a:t>
            </a:r>
            <a:r>
              <a:rPr lang="sv-SE" sz="2400" dirty="0" err="1">
                <a:solidFill>
                  <a:schemeClr val="tx1"/>
                </a:solidFill>
              </a:rPr>
              <a:t>inspection</a:t>
            </a:r>
            <a:r>
              <a:rPr lang="sv-SE" sz="2400" dirty="0">
                <a:solidFill>
                  <a:schemeClr val="tx1"/>
                </a:solidFill>
              </a:rPr>
              <a:t> and </a:t>
            </a:r>
            <a:r>
              <a:rPr lang="sv-SE" sz="2400" dirty="0" err="1">
                <a:solidFill>
                  <a:schemeClr val="tx1"/>
                </a:solidFill>
              </a:rPr>
              <a:t>approval</a:t>
            </a:r>
            <a:r>
              <a:rPr lang="sv-SE" sz="2400" dirty="0">
                <a:solidFill>
                  <a:schemeClr val="tx1"/>
                </a:solidFill>
              </a:rPr>
              <a:t> is </a:t>
            </a:r>
            <a:r>
              <a:rPr lang="sv-SE" sz="2400" dirty="0" err="1">
                <a:solidFill>
                  <a:schemeClr val="tx1"/>
                </a:solidFill>
              </a:rPr>
              <a:t>frequently</a:t>
            </a:r>
            <a:r>
              <a:rPr lang="sv-SE" sz="2400" dirty="0">
                <a:solidFill>
                  <a:schemeClr val="tx1"/>
                </a:solidFill>
              </a:rPr>
              <a:t> </a:t>
            </a:r>
            <a:r>
              <a:rPr lang="sv-SE" sz="2400" dirty="0" err="1">
                <a:solidFill>
                  <a:schemeClr val="tx1"/>
                </a:solidFill>
              </a:rPr>
              <a:t>required</a:t>
            </a:r>
            <a:r>
              <a:rPr lang="sv-SE" sz="2400" dirty="0">
                <a:solidFill>
                  <a:schemeClr val="tx1"/>
                </a:solidFill>
              </a:rPr>
              <a:t>.</a:t>
            </a:r>
          </a:p>
          <a:p>
            <a:pPr marL="342900" indent="-342900">
              <a:buFont typeface="Arial" panose="020B0604020202020204" pitchFamily="34" charset="0"/>
              <a:buChar char="•"/>
            </a:pPr>
            <a:r>
              <a:rPr lang="sv-SE" sz="2400" dirty="0">
                <a:solidFill>
                  <a:schemeClr val="tx1"/>
                </a:solidFill>
              </a:rPr>
              <a:t>In </a:t>
            </a:r>
            <a:r>
              <a:rPr lang="sv-SE" sz="2400" dirty="0" err="1">
                <a:solidFill>
                  <a:schemeClr val="tx1"/>
                </a:solidFill>
              </a:rPr>
              <a:t>cryogenic</a:t>
            </a:r>
            <a:r>
              <a:rPr lang="sv-SE" sz="2400" dirty="0">
                <a:solidFill>
                  <a:schemeClr val="tx1"/>
                </a:solidFill>
              </a:rPr>
              <a:t> systems the </a:t>
            </a:r>
            <a:r>
              <a:rPr lang="sv-SE" sz="2400" dirty="0" err="1">
                <a:solidFill>
                  <a:schemeClr val="tx1"/>
                </a:solidFill>
              </a:rPr>
              <a:t>worst</a:t>
            </a:r>
            <a:r>
              <a:rPr lang="sv-SE" sz="2400" dirty="0">
                <a:solidFill>
                  <a:schemeClr val="tx1"/>
                </a:solidFill>
              </a:rPr>
              <a:t> </a:t>
            </a:r>
            <a:r>
              <a:rPr lang="sv-SE" sz="2400" dirty="0" err="1">
                <a:solidFill>
                  <a:schemeClr val="tx1"/>
                </a:solidFill>
              </a:rPr>
              <a:t>case</a:t>
            </a:r>
            <a:r>
              <a:rPr lang="sv-SE" sz="2400" dirty="0">
                <a:solidFill>
                  <a:schemeClr val="tx1"/>
                </a:solidFill>
              </a:rPr>
              <a:t> scenario is the </a:t>
            </a:r>
            <a:r>
              <a:rPr lang="sv-SE" sz="2400" dirty="0" err="1">
                <a:solidFill>
                  <a:schemeClr val="tx1"/>
                </a:solidFill>
              </a:rPr>
              <a:t>breaking</a:t>
            </a:r>
            <a:r>
              <a:rPr lang="sv-SE" sz="2400" dirty="0">
                <a:solidFill>
                  <a:schemeClr val="tx1"/>
                </a:solidFill>
              </a:rPr>
              <a:t> </a:t>
            </a:r>
            <a:r>
              <a:rPr lang="sv-SE" sz="2400" dirty="0" err="1">
                <a:solidFill>
                  <a:schemeClr val="tx1"/>
                </a:solidFill>
              </a:rPr>
              <a:t>of</a:t>
            </a:r>
            <a:r>
              <a:rPr lang="sv-SE" sz="2400" dirty="0">
                <a:solidFill>
                  <a:schemeClr val="tx1"/>
                </a:solidFill>
              </a:rPr>
              <a:t> a vacuum system. The in </a:t>
            </a:r>
            <a:r>
              <a:rPr lang="sv-SE" sz="2400" dirty="0" err="1">
                <a:solidFill>
                  <a:schemeClr val="tx1"/>
                </a:solidFill>
              </a:rPr>
              <a:t>rushing</a:t>
            </a:r>
            <a:r>
              <a:rPr lang="sv-SE" sz="2400" dirty="0">
                <a:solidFill>
                  <a:schemeClr val="tx1"/>
                </a:solidFill>
              </a:rPr>
              <a:t> air </a:t>
            </a:r>
            <a:r>
              <a:rPr lang="sv-SE" sz="2400" dirty="0" err="1">
                <a:solidFill>
                  <a:schemeClr val="tx1"/>
                </a:solidFill>
              </a:rPr>
              <a:t>condenses</a:t>
            </a:r>
            <a:r>
              <a:rPr lang="sv-SE" sz="2400" dirty="0">
                <a:solidFill>
                  <a:schemeClr val="tx1"/>
                </a:solidFill>
              </a:rPr>
              <a:t> on the </a:t>
            </a:r>
            <a:r>
              <a:rPr lang="sv-SE" sz="2400" dirty="0" err="1">
                <a:solidFill>
                  <a:schemeClr val="tx1"/>
                </a:solidFill>
              </a:rPr>
              <a:t>cold</a:t>
            </a:r>
            <a:r>
              <a:rPr lang="sv-SE" sz="2400" dirty="0">
                <a:solidFill>
                  <a:schemeClr val="tx1"/>
                </a:solidFill>
              </a:rPr>
              <a:t> </a:t>
            </a:r>
            <a:r>
              <a:rPr lang="sv-SE" sz="2400" dirty="0" err="1">
                <a:solidFill>
                  <a:schemeClr val="tx1"/>
                </a:solidFill>
              </a:rPr>
              <a:t>cryogenic</a:t>
            </a:r>
            <a:r>
              <a:rPr lang="sv-SE" sz="2400" dirty="0">
                <a:solidFill>
                  <a:schemeClr val="tx1"/>
                </a:solidFill>
              </a:rPr>
              <a:t> </a:t>
            </a:r>
            <a:r>
              <a:rPr lang="sv-SE" sz="2400" dirty="0" err="1">
                <a:solidFill>
                  <a:schemeClr val="tx1"/>
                </a:solidFill>
              </a:rPr>
              <a:t>surfaces</a:t>
            </a:r>
            <a:r>
              <a:rPr lang="sv-SE" sz="2400" dirty="0">
                <a:solidFill>
                  <a:schemeClr val="tx1"/>
                </a:solidFill>
              </a:rPr>
              <a:t> and </a:t>
            </a:r>
            <a:r>
              <a:rPr lang="sv-SE" sz="2400" dirty="0" err="1">
                <a:solidFill>
                  <a:schemeClr val="tx1"/>
                </a:solidFill>
              </a:rPr>
              <a:t>deposits</a:t>
            </a:r>
            <a:r>
              <a:rPr lang="sv-SE" sz="2400" dirty="0">
                <a:solidFill>
                  <a:schemeClr val="tx1"/>
                </a:solidFill>
              </a:rPr>
              <a:t> heat </a:t>
            </a:r>
            <a:r>
              <a:rPr lang="sv-SE" sz="2400" dirty="0" err="1">
                <a:solidFill>
                  <a:schemeClr val="tx1"/>
                </a:solidFill>
              </a:rPr>
              <a:t>into</a:t>
            </a:r>
            <a:r>
              <a:rPr lang="sv-SE" sz="2400" dirty="0">
                <a:solidFill>
                  <a:schemeClr val="tx1"/>
                </a:solidFill>
              </a:rPr>
              <a:t> the the </a:t>
            </a:r>
            <a:r>
              <a:rPr lang="sv-SE" sz="2400" dirty="0" err="1">
                <a:solidFill>
                  <a:schemeClr val="tx1"/>
                </a:solidFill>
              </a:rPr>
              <a:t>cryogenic</a:t>
            </a:r>
            <a:r>
              <a:rPr lang="sv-SE" sz="2400" dirty="0">
                <a:solidFill>
                  <a:schemeClr val="tx1"/>
                </a:solidFill>
              </a:rPr>
              <a:t> fluid </a:t>
            </a:r>
            <a:r>
              <a:rPr lang="sv-SE" sz="2400" dirty="0" err="1">
                <a:solidFill>
                  <a:schemeClr val="tx1"/>
                </a:solidFill>
              </a:rPr>
              <a:t>causing</a:t>
            </a:r>
            <a:r>
              <a:rPr lang="sv-SE" sz="2400" dirty="0">
                <a:solidFill>
                  <a:schemeClr val="tx1"/>
                </a:solidFill>
              </a:rPr>
              <a:t> rapid </a:t>
            </a:r>
            <a:r>
              <a:rPr lang="sv-SE" sz="2400" dirty="0" err="1">
                <a:solidFill>
                  <a:schemeClr val="tx1"/>
                </a:solidFill>
              </a:rPr>
              <a:t>boiling</a:t>
            </a:r>
            <a:r>
              <a:rPr lang="sv-SE" sz="2400" dirty="0">
                <a:solidFill>
                  <a:schemeClr val="tx1"/>
                </a:solidFill>
              </a:rPr>
              <a:t> and expansion.</a:t>
            </a:r>
          </a:p>
          <a:p>
            <a:pPr marL="342900" indent="-342900">
              <a:buFont typeface="Arial" panose="020B0604020202020204" pitchFamily="34" charset="0"/>
              <a:buChar char="•"/>
            </a:pPr>
            <a:r>
              <a:rPr lang="sv-SE" sz="2400" dirty="0">
                <a:solidFill>
                  <a:schemeClr val="tx1"/>
                </a:solidFill>
              </a:rPr>
              <a:t>Never </a:t>
            </a:r>
            <a:r>
              <a:rPr lang="sv-SE" sz="2400" dirty="0" err="1">
                <a:solidFill>
                  <a:schemeClr val="tx1"/>
                </a:solidFill>
              </a:rPr>
              <a:t>place</a:t>
            </a:r>
            <a:r>
              <a:rPr lang="sv-SE" sz="2400" dirty="0">
                <a:solidFill>
                  <a:schemeClr val="tx1"/>
                </a:solidFill>
              </a:rPr>
              <a:t> </a:t>
            </a:r>
            <a:r>
              <a:rPr lang="sv-SE" sz="2400" dirty="0" err="1">
                <a:solidFill>
                  <a:schemeClr val="tx1"/>
                </a:solidFill>
              </a:rPr>
              <a:t>shut</a:t>
            </a:r>
            <a:r>
              <a:rPr lang="sv-SE" sz="2400" dirty="0">
                <a:solidFill>
                  <a:schemeClr val="tx1"/>
                </a:solidFill>
              </a:rPr>
              <a:t> off </a:t>
            </a:r>
            <a:r>
              <a:rPr lang="sv-SE" sz="2400" dirty="0" err="1">
                <a:solidFill>
                  <a:schemeClr val="tx1"/>
                </a:solidFill>
              </a:rPr>
              <a:t>valves</a:t>
            </a:r>
            <a:r>
              <a:rPr lang="sv-SE" sz="2400" dirty="0">
                <a:solidFill>
                  <a:schemeClr val="tx1"/>
                </a:solidFill>
              </a:rPr>
              <a:t> </a:t>
            </a:r>
            <a:r>
              <a:rPr lang="sv-SE" sz="2400" dirty="0" err="1">
                <a:solidFill>
                  <a:schemeClr val="tx1"/>
                </a:solidFill>
              </a:rPr>
              <a:t>between</a:t>
            </a:r>
            <a:r>
              <a:rPr lang="sv-SE" sz="2400" dirty="0">
                <a:solidFill>
                  <a:schemeClr val="tx1"/>
                </a:solidFill>
              </a:rPr>
              <a:t> systems and relief </a:t>
            </a:r>
            <a:r>
              <a:rPr lang="sv-SE" sz="2400" dirty="0" err="1">
                <a:solidFill>
                  <a:schemeClr val="tx1"/>
                </a:solidFill>
              </a:rPr>
              <a:t>valves</a:t>
            </a:r>
            <a:r>
              <a:rPr lang="sv-SE" sz="2400" dirty="0">
                <a:solidFill>
                  <a:schemeClr val="tx1"/>
                </a:solidFill>
              </a:rPr>
              <a:t>. In </a:t>
            </a:r>
            <a:r>
              <a:rPr lang="sv-SE" sz="2400" dirty="0" err="1">
                <a:solidFill>
                  <a:schemeClr val="tx1"/>
                </a:solidFill>
              </a:rPr>
              <a:t>some</a:t>
            </a:r>
            <a:r>
              <a:rPr lang="sv-SE" sz="2400" dirty="0">
                <a:solidFill>
                  <a:schemeClr val="tx1"/>
                </a:solidFill>
              </a:rPr>
              <a:t> </a:t>
            </a:r>
            <a:r>
              <a:rPr lang="sv-SE" sz="2400" dirty="0" err="1">
                <a:solidFill>
                  <a:schemeClr val="tx1"/>
                </a:solidFill>
              </a:rPr>
              <a:t>cases</a:t>
            </a:r>
            <a:r>
              <a:rPr lang="sv-SE" sz="2400" dirty="0">
                <a:solidFill>
                  <a:schemeClr val="tx1"/>
                </a:solidFill>
              </a:rPr>
              <a:t> 3 </a:t>
            </a:r>
            <a:r>
              <a:rPr lang="sv-SE" sz="2400" dirty="0" err="1">
                <a:solidFill>
                  <a:schemeClr val="tx1"/>
                </a:solidFill>
              </a:rPr>
              <a:t>way</a:t>
            </a:r>
            <a:r>
              <a:rPr lang="sv-SE" sz="2400" dirty="0">
                <a:solidFill>
                  <a:schemeClr val="tx1"/>
                </a:solidFill>
              </a:rPr>
              <a:t> </a:t>
            </a:r>
            <a:r>
              <a:rPr lang="sv-SE" sz="2400" dirty="0" err="1">
                <a:solidFill>
                  <a:schemeClr val="tx1"/>
                </a:solidFill>
              </a:rPr>
              <a:t>valves</a:t>
            </a:r>
            <a:r>
              <a:rPr lang="sv-SE" sz="2400" dirty="0">
                <a:solidFill>
                  <a:schemeClr val="tx1"/>
                </a:solidFill>
              </a:rPr>
              <a:t> </a:t>
            </a:r>
            <a:r>
              <a:rPr lang="sv-SE" sz="2400" dirty="0" err="1">
                <a:solidFill>
                  <a:schemeClr val="tx1"/>
                </a:solidFill>
              </a:rPr>
              <a:t>are</a:t>
            </a:r>
            <a:r>
              <a:rPr lang="sv-SE" sz="2400" dirty="0">
                <a:solidFill>
                  <a:schemeClr val="tx1"/>
                </a:solidFill>
              </a:rPr>
              <a:t> </a:t>
            </a:r>
            <a:r>
              <a:rPr lang="sv-SE" sz="2400" dirty="0" err="1">
                <a:solidFill>
                  <a:schemeClr val="tx1"/>
                </a:solidFill>
              </a:rPr>
              <a:t>used</a:t>
            </a:r>
            <a:r>
              <a:rPr lang="sv-SE" sz="2400" dirty="0">
                <a:solidFill>
                  <a:schemeClr val="tx1"/>
                </a:solidFill>
              </a:rPr>
              <a:t> </a:t>
            </a:r>
            <a:r>
              <a:rPr lang="sv-SE" sz="2400" dirty="0" err="1">
                <a:solidFill>
                  <a:schemeClr val="tx1"/>
                </a:solidFill>
              </a:rPr>
              <a:t>with</a:t>
            </a:r>
            <a:r>
              <a:rPr lang="sv-SE" sz="2400" dirty="0">
                <a:solidFill>
                  <a:schemeClr val="tx1"/>
                </a:solidFill>
              </a:rPr>
              <a:t> </a:t>
            </a:r>
            <a:r>
              <a:rPr lang="sv-SE" sz="2400" dirty="0" err="1">
                <a:solidFill>
                  <a:schemeClr val="tx1"/>
                </a:solidFill>
              </a:rPr>
              <a:t>parallel</a:t>
            </a:r>
            <a:r>
              <a:rPr lang="sv-SE" sz="2400" dirty="0">
                <a:solidFill>
                  <a:schemeClr val="tx1"/>
                </a:solidFill>
              </a:rPr>
              <a:t> relief </a:t>
            </a:r>
            <a:r>
              <a:rPr lang="sv-SE" sz="2400" dirty="0" err="1">
                <a:solidFill>
                  <a:schemeClr val="tx1"/>
                </a:solidFill>
              </a:rPr>
              <a:t>valves</a:t>
            </a:r>
            <a:r>
              <a:rPr lang="sv-SE" sz="2400" dirty="0">
                <a:solidFill>
                  <a:schemeClr val="tx1"/>
                </a:solidFill>
              </a:rPr>
              <a:t> to </a:t>
            </a:r>
            <a:r>
              <a:rPr lang="sv-SE" sz="2400" dirty="0" err="1">
                <a:solidFill>
                  <a:schemeClr val="tx1"/>
                </a:solidFill>
              </a:rPr>
              <a:t>allow</a:t>
            </a:r>
            <a:r>
              <a:rPr lang="sv-SE" sz="2400" dirty="0">
                <a:solidFill>
                  <a:schemeClr val="tx1"/>
                </a:solidFill>
              </a:rPr>
              <a:t> </a:t>
            </a:r>
            <a:r>
              <a:rPr lang="sv-SE" sz="2400" dirty="0" err="1">
                <a:solidFill>
                  <a:schemeClr val="tx1"/>
                </a:solidFill>
              </a:rPr>
              <a:t>maintenance</a:t>
            </a:r>
            <a:r>
              <a:rPr lang="sv-SE" sz="2400" dirty="0">
                <a:solidFill>
                  <a:schemeClr val="tx1"/>
                </a:solidFill>
              </a:rPr>
              <a:t> </a:t>
            </a:r>
          </a:p>
          <a:p>
            <a:endParaRPr lang="sv-SE" dirty="0">
              <a:solidFill>
                <a:schemeClr val="tx1"/>
              </a:solidFill>
            </a:endParaRPr>
          </a:p>
          <a:p>
            <a:pPr marL="342900" indent="-342900">
              <a:buFont typeface="Arial" panose="020B0604020202020204" pitchFamily="34" charset="0"/>
              <a:buChar char="•"/>
            </a:pPr>
            <a:endParaRPr lang="sv-SE" dirty="0">
              <a:solidFill>
                <a:schemeClr val="tx1"/>
              </a:solidFill>
            </a:endParaRPr>
          </a:p>
          <a:p>
            <a:pPr marL="342900" indent="-342900">
              <a:buFont typeface="Arial" panose="020B0604020202020204" pitchFamily="34" charset="0"/>
              <a:buChar char="•"/>
            </a:pPr>
            <a:endParaRPr lang="sv-SE" dirty="0">
              <a:solidFill>
                <a:schemeClr val="tx1"/>
              </a:solidFill>
            </a:endParaRPr>
          </a:p>
        </p:txBody>
      </p:sp>
      <p:sp>
        <p:nvSpPr>
          <p:cNvPr id="4" name="Date Placeholder 3">
            <a:extLst>
              <a:ext uri="{FF2B5EF4-FFF2-40B4-BE49-F238E27FC236}">
                <a16:creationId xmlns:a16="http://schemas.microsoft.com/office/drawing/2014/main" id="{64AE9154-B542-8E4A-99B6-9368705C18A8}"/>
              </a:ext>
            </a:extLst>
          </p:cNvPr>
          <p:cNvSpPr>
            <a:spLocks noGrp="1"/>
          </p:cNvSpPr>
          <p:nvPr>
            <p:ph type="dt" sz="half" idx="10"/>
          </p:nvPr>
        </p:nvSpPr>
        <p:spPr/>
        <p:txBody>
          <a:bodyPr/>
          <a:lstStyle/>
          <a:p>
            <a:r>
              <a:rPr lang="sv-SE"/>
              <a:t>Winter 2025</a:t>
            </a:r>
          </a:p>
        </p:txBody>
      </p:sp>
      <p:sp>
        <p:nvSpPr>
          <p:cNvPr id="5" name="Footer Placeholder 4">
            <a:extLst>
              <a:ext uri="{FF2B5EF4-FFF2-40B4-BE49-F238E27FC236}">
                <a16:creationId xmlns:a16="http://schemas.microsoft.com/office/drawing/2014/main" id="{D3376B17-9F57-6740-952E-A6420D1188E8}"/>
              </a:ext>
            </a:extLst>
          </p:cNvPr>
          <p:cNvSpPr>
            <a:spLocks noGrp="1"/>
          </p:cNvSpPr>
          <p:nvPr>
            <p:ph type="ftr" sz="quarter" idx="11"/>
          </p:nvPr>
        </p:nvSpPr>
        <p:spPr/>
        <p:txBody>
          <a:bodyPr/>
          <a:lstStyle/>
          <a:p>
            <a:r>
              <a:rPr lang="sv-SE"/>
              <a:t>Cryogenic Safety J.G. Weisend II</a:t>
            </a:r>
            <a:endParaRPr lang="sv-SE" dirty="0"/>
          </a:p>
        </p:txBody>
      </p:sp>
      <p:sp>
        <p:nvSpPr>
          <p:cNvPr id="6" name="Slide Number Placeholder 5">
            <a:extLst>
              <a:ext uri="{FF2B5EF4-FFF2-40B4-BE49-F238E27FC236}">
                <a16:creationId xmlns:a16="http://schemas.microsoft.com/office/drawing/2014/main" id="{A0F42395-A3DF-2345-B602-0855ED634084}"/>
              </a:ext>
            </a:extLst>
          </p:cNvPr>
          <p:cNvSpPr>
            <a:spLocks noGrp="1"/>
          </p:cNvSpPr>
          <p:nvPr>
            <p:ph type="sldNum" sz="quarter" idx="12"/>
          </p:nvPr>
        </p:nvSpPr>
        <p:spPr/>
        <p:txBody>
          <a:bodyPr/>
          <a:lstStyle/>
          <a:p>
            <a:fld id="{038C62C7-F79B-CD4A-A5DF-5683BBEC4A65}" type="slidenum">
              <a:rPr lang="sv-SE" smtClean="0"/>
              <a:t>60</a:t>
            </a:fld>
            <a:endParaRPr lang="sv-SE"/>
          </a:p>
        </p:txBody>
      </p:sp>
    </p:spTree>
    <p:extLst>
      <p:ext uri="{BB962C8B-B14F-4D97-AF65-F5344CB8AC3E}">
        <p14:creationId xmlns:p14="http://schemas.microsoft.com/office/powerpoint/2010/main" val="1593960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3AC17-9A6D-6247-BD78-8B28B19A41EE}"/>
              </a:ext>
            </a:extLst>
          </p:cNvPr>
          <p:cNvSpPr>
            <a:spLocks noGrp="1"/>
          </p:cNvSpPr>
          <p:nvPr>
            <p:ph type="title"/>
          </p:nvPr>
        </p:nvSpPr>
        <p:spPr/>
        <p:txBody>
          <a:bodyPr/>
          <a:lstStyle/>
          <a:p>
            <a:r>
              <a:rPr lang="sv-SE" dirty="0" err="1"/>
              <a:t>Pressure</a:t>
            </a:r>
            <a:r>
              <a:rPr lang="sv-SE" dirty="0"/>
              <a:t> Relief Systems</a:t>
            </a:r>
          </a:p>
        </p:txBody>
      </p:sp>
      <p:sp>
        <p:nvSpPr>
          <p:cNvPr id="3" name="Content Placeholder 2">
            <a:extLst>
              <a:ext uri="{FF2B5EF4-FFF2-40B4-BE49-F238E27FC236}">
                <a16:creationId xmlns:a16="http://schemas.microsoft.com/office/drawing/2014/main" id="{048843E0-4CE3-D14D-A3C5-913A68A12C08}"/>
              </a:ext>
            </a:extLst>
          </p:cNvPr>
          <p:cNvSpPr>
            <a:spLocks noGrp="1"/>
          </p:cNvSpPr>
          <p:nvPr>
            <p:ph idx="1"/>
          </p:nvPr>
        </p:nvSpPr>
        <p:spPr>
          <a:xfrm>
            <a:off x="140918" y="1441531"/>
            <a:ext cx="8862164" cy="4210386"/>
          </a:xfrm>
        </p:spPr>
        <p:txBody>
          <a:bodyPr/>
          <a:lstStyle/>
          <a:p>
            <a:pPr marL="342900" indent="-342900">
              <a:buFont typeface="Arial" panose="020B0604020202020204" pitchFamily="34" charset="0"/>
              <a:buChar char="•"/>
            </a:pPr>
            <a:r>
              <a:rPr lang="sv-SE" sz="2400" dirty="0" err="1">
                <a:solidFill>
                  <a:schemeClr val="tx1"/>
                </a:solidFill>
              </a:rPr>
              <a:t>Cryogenic</a:t>
            </a:r>
            <a:r>
              <a:rPr lang="sv-SE" sz="2400" dirty="0">
                <a:solidFill>
                  <a:schemeClr val="tx1"/>
                </a:solidFill>
              </a:rPr>
              <a:t> systems </a:t>
            </a:r>
            <a:r>
              <a:rPr lang="sv-SE" sz="2400" dirty="0" err="1">
                <a:solidFill>
                  <a:schemeClr val="tx1"/>
                </a:solidFill>
              </a:rPr>
              <a:t>should</a:t>
            </a:r>
            <a:r>
              <a:rPr lang="sv-SE" sz="2400" dirty="0">
                <a:solidFill>
                  <a:schemeClr val="tx1"/>
                </a:solidFill>
              </a:rPr>
              <a:t> be </a:t>
            </a:r>
            <a:r>
              <a:rPr lang="sv-SE" sz="2400" dirty="0" err="1">
                <a:solidFill>
                  <a:schemeClr val="tx1"/>
                </a:solidFill>
              </a:rPr>
              <a:t>vented</a:t>
            </a:r>
            <a:r>
              <a:rPr lang="sv-SE" sz="2400" dirty="0">
                <a:solidFill>
                  <a:schemeClr val="tx1"/>
                </a:solidFill>
              </a:rPr>
              <a:t> </a:t>
            </a:r>
            <a:r>
              <a:rPr lang="sv-SE" sz="2400" dirty="0" err="1">
                <a:solidFill>
                  <a:schemeClr val="tx1"/>
                </a:solidFill>
              </a:rPr>
              <a:t>into</a:t>
            </a:r>
            <a:r>
              <a:rPr lang="sv-SE" sz="2400" dirty="0">
                <a:solidFill>
                  <a:schemeClr val="tx1"/>
                </a:solidFill>
              </a:rPr>
              <a:t> </a:t>
            </a:r>
            <a:r>
              <a:rPr lang="sv-SE" sz="2400" dirty="0" err="1">
                <a:solidFill>
                  <a:schemeClr val="tx1"/>
                </a:solidFill>
              </a:rPr>
              <a:t>either</a:t>
            </a:r>
            <a:r>
              <a:rPr lang="sv-SE" sz="2400" dirty="0">
                <a:solidFill>
                  <a:schemeClr val="tx1"/>
                </a:solidFill>
              </a:rPr>
              <a:t> a </a:t>
            </a:r>
            <a:r>
              <a:rPr lang="sv-SE" sz="2400" dirty="0" err="1">
                <a:solidFill>
                  <a:schemeClr val="tx1"/>
                </a:solidFill>
              </a:rPr>
              <a:t>recovery</a:t>
            </a:r>
            <a:r>
              <a:rPr lang="sv-SE" sz="2400" dirty="0">
                <a:solidFill>
                  <a:schemeClr val="tx1"/>
                </a:solidFill>
              </a:rPr>
              <a:t> system or </a:t>
            </a:r>
            <a:r>
              <a:rPr lang="sv-SE" sz="2400" dirty="0" err="1">
                <a:solidFill>
                  <a:schemeClr val="tx1"/>
                </a:solidFill>
              </a:rPr>
              <a:t>into</a:t>
            </a:r>
            <a:r>
              <a:rPr lang="sv-SE" sz="2400" dirty="0">
                <a:solidFill>
                  <a:schemeClr val="tx1"/>
                </a:solidFill>
              </a:rPr>
              <a:t> the </a:t>
            </a:r>
            <a:r>
              <a:rPr lang="sv-SE" sz="2400" dirty="0" err="1">
                <a:solidFill>
                  <a:schemeClr val="tx1"/>
                </a:solidFill>
              </a:rPr>
              <a:t>outside</a:t>
            </a:r>
            <a:r>
              <a:rPr lang="sv-SE" sz="2400" dirty="0">
                <a:solidFill>
                  <a:schemeClr val="tx1"/>
                </a:solidFill>
              </a:rPr>
              <a:t> air not </a:t>
            </a:r>
            <a:r>
              <a:rPr lang="sv-SE" sz="2400" dirty="0" err="1">
                <a:solidFill>
                  <a:schemeClr val="tx1"/>
                </a:solidFill>
              </a:rPr>
              <a:t>into</a:t>
            </a:r>
            <a:r>
              <a:rPr lang="sv-SE" sz="2400" dirty="0">
                <a:solidFill>
                  <a:schemeClr val="tx1"/>
                </a:solidFill>
              </a:rPr>
              <a:t> tunnels or </a:t>
            </a:r>
            <a:r>
              <a:rPr lang="sv-SE" sz="2400" dirty="0" err="1">
                <a:solidFill>
                  <a:schemeClr val="tx1"/>
                </a:solidFill>
              </a:rPr>
              <a:t>buildings</a:t>
            </a:r>
            <a:endParaRPr lang="sv-SE" sz="2400" dirty="0">
              <a:solidFill>
                <a:schemeClr val="tx1"/>
              </a:solidFill>
            </a:endParaRPr>
          </a:p>
          <a:p>
            <a:pPr marL="342900" indent="-342900">
              <a:buFont typeface="Arial" panose="020B0604020202020204" pitchFamily="34" charset="0"/>
              <a:buChar char="•"/>
            </a:pPr>
            <a:r>
              <a:rPr lang="sv-SE" sz="2400" dirty="0" err="1">
                <a:solidFill>
                  <a:schemeClr val="tx1"/>
                </a:solidFill>
              </a:rPr>
              <a:t>Take</a:t>
            </a:r>
            <a:r>
              <a:rPr lang="sv-SE" sz="2400" dirty="0">
                <a:solidFill>
                  <a:schemeClr val="tx1"/>
                </a:solidFill>
              </a:rPr>
              <a:t> </a:t>
            </a:r>
            <a:r>
              <a:rPr lang="sv-SE" sz="2400" dirty="0" err="1">
                <a:solidFill>
                  <a:schemeClr val="tx1"/>
                </a:solidFill>
              </a:rPr>
              <a:t>care</a:t>
            </a:r>
            <a:r>
              <a:rPr lang="sv-SE" sz="2400" dirty="0">
                <a:solidFill>
                  <a:schemeClr val="tx1"/>
                </a:solidFill>
              </a:rPr>
              <a:t> </a:t>
            </a:r>
            <a:r>
              <a:rPr lang="sv-SE" sz="2400" dirty="0" err="1">
                <a:solidFill>
                  <a:schemeClr val="tx1"/>
                </a:solidFill>
              </a:rPr>
              <a:t>that</a:t>
            </a:r>
            <a:r>
              <a:rPr lang="sv-SE" sz="2400" dirty="0">
                <a:solidFill>
                  <a:schemeClr val="tx1"/>
                </a:solidFill>
              </a:rPr>
              <a:t> </a:t>
            </a:r>
            <a:r>
              <a:rPr lang="sv-SE" sz="2400" dirty="0" err="1">
                <a:solidFill>
                  <a:schemeClr val="tx1"/>
                </a:solidFill>
              </a:rPr>
              <a:t>collection</a:t>
            </a:r>
            <a:r>
              <a:rPr lang="sv-SE" sz="2400" dirty="0">
                <a:solidFill>
                  <a:schemeClr val="tx1"/>
                </a:solidFill>
              </a:rPr>
              <a:t> </a:t>
            </a:r>
            <a:r>
              <a:rPr lang="sv-SE" sz="2400" dirty="0" err="1">
                <a:solidFill>
                  <a:schemeClr val="tx1"/>
                </a:solidFill>
              </a:rPr>
              <a:t>headers</a:t>
            </a:r>
            <a:r>
              <a:rPr lang="sv-SE" sz="2400" dirty="0">
                <a:solidFill>
                  <a:schemeClr val="tx1"/>
                </a:solidFill>
              </a:rPr>
              <a:t> and </a:t>
            </a:r>
            <a:r>
              <a:rPr lang="sv-SE" sz="2400" dirty="0" err="1">
                <a:solidFill>
                  <a:schemeClr val="tx1"/>
                </a:solidFill>
              </a:rPr>
              <a:t>recovery</a:t>
            </a:r>
            <a:r>
              <a:rPr lang="sv-SE" sz="2400" dirty="0">
                <a:solidFill>
                  <a:schemeClr val="tx1"/>
                </a:solidFill>
              </a:rPr>
              <a:t> systems do not </a:t>
            </a:r>
            <a:r>
              <a:rPr lang="sv-SE" sz="2400" dirty="0" err="1">
                <a:solidFill>
                  <a:schemeClr val="tx1"/>
                </a:solidFill>
              </a:rPr>
              <a:t>result</a:t>
            </a:r>
            <a:r>
              <a:rPr lang="sv-SE" sz="2400" dirty="0">
                <a:solidFill>
                  <a:schemeClr val="tx1"/>
                </a:solidFill>
              </a:rPr>
              <a:t> in the </a:t>
            </a:r>
            <a:r>
              <a:rPr lang="sv-SE" sz="2400" dirty="0" err="1">
                <a:solidFill>
                  <a:schemeClr val="tx1"/>
                </a:solidFill>
              </a:rPr>
              <a:t>pressure</a:t>
            </a:r>
            <a:r>
              <a:rPr lang="sv-SE" sz="2400" dirty="0">
                <a:solidFill>
                  <a:schemeClr val="tx1"/>
                </a:solidFill>
              </a:rPr>
              <a:t> at the relief </a:t>
            </a:r>
            <a:r>
              <a:rPr lang="sv-SE" sz="2400" dirty="0" err="1">
                <a:solidFill>
                  <a:schemeClr val="tx1"/>
                </a:solidFill>
              </a:rPr>
              <a:t>valves</a:t>
            </a:r>
            <a:r>
              <a:rPr lang="sv-SE" sz="2400" dirty="0">
                <a:solidFill>
                  <a:schemeClr val="tx1"/>
                </a:solidFill>
              </a:rPr>
              <a:t> </a:t>
            </a:r>
            <a:r>
              <a:rPr lang="sv-SE" sz="2400" dirty="0" err="1">
                <a:solidFill>
                  <a:schemeClr val="tx1"/>
                </a:solidFill>
              </a:rPr>
              <a:t>being</a:t>
            </a:r>
            <a:r>
              <a:rPr lang="sv-SE" sz="2400" dirty="0">
                <a:solidFill>
                  <a:schemeClr val="tx1"/>
                </a:solidFill>
              </a:rPr>
              <a:t> </a:t>
            </a:r>
            <a:r>
              <a:rPr lang="sv-SE" sz="2400" dirty="0" err="1">
                <a:solidFill>
                  <a:schemeClr val="tx1"/>
                </a:solidFill>
              </a:rPr>
              <a:t>too</a:t>
            </a:r>
            <a:r>
              <a:rPr lang="sv-SE" sz="2400" dirty="0">
                <a:solidFill>
                  <a:schemeClr val="tx1"/>
                </a:solidFill>
              </a:rPr>
              <a:t> </a:t>
            </a:r>
            <a:r>
              <a:rPr lang="sv-SE" sz="2400" dirty="0" err="1">
                <a:solidFill>
                  <a:schemeClr val="tx1"/>
                </a:solidFill>
              </a:rPr>
              <a:t>high</a:t>
            </a:r>
            <a:r>
              <a:rPr lang="sv-SE" sz="2400" dirty="0">
                <a:solidFill>
                  <a:schemeClr val="tx1"/>
                </a:solidFill>
              </a:rPr>
              <a:t> </a:t>
            </a:r>
            <a:r>
              <a:rPr lang="sv-SE" sz="2400" dirty="0" err="1">
                <a:solidFill>
                  <a:schemeClr val="tx1"/>
                </a:solidFill>
              </a:rPr>
              <a:t>when</a:t>
            </a:r>
            <a:r>
              <a:rPr lang="sv-SE" sz="2400" dirty="0">
                <a:solidFill>
                  <a:schemeClr val="tx1"/>
                </a:solidFill>
              </a:rPr>
              <a:t> the system is </a:t>
            </a:r>
            <a:r>
              <a:rPr lang="sv-SE" sz="2400" dirty="0" err="1">
                <a:solidFill>
                  <a:schemeClr val="tx1"/>
                </a:solidFill>
              </a:rPr>
              <a:t>venting</a:t>
            </a:r>
            <a:endParaRPr lang="sv-SE" sz="2400" dirty="0">
              <a:solidFill>
                <a:schemeClr val="tx1"/>
              </a:solidFill>
            </a:endParaRPr>
          </a:p>
          <a:p>
            <a:pPr marL="342900" indent="-342900">
              <a:buFont typeface="Arial" panose="020B0604020202020204" pitchFamily="34" charset="0"/>
              <a:buChar char="•"/>
            </a:pPr>
            <a:r>
              <a:rPr lang="sv-SE" sz="2400" dirty="0">
                <a:solidFill>
                  <a:schemeClr val="tx1"/>
                </a:solidFill>
              </a:rPr>
              <a:t>Never bypass or </a:t>
            </a:r>
            <a:r>
              <a:rPr lang="sv-SE" sz="2400" dirty="0" err="1">
                <a:solidFill>
                  <a:schemeClr val="tx1"/>
                </a:solidFill>
              </a:rPr>
              <a:t>disable</a:t>
            </a:r>
            <a:r>
              <a:rPr lang="sv-SE" sz="2400" dirty="0">
                <a:solidFill>
                  <a:schemeClr val="tx1"/>
                </a:solidFill>
              </a:rPr>
              <a:t> </a:t>
            </a:r>
            <a:r>
              <a:rPr lang="sv-SE" sz="2400" dirty="0" err="1">
                <a:solidFill>
                  <a:schemeClr val="tx1"/>
                </a:solidFill>
              </a:rPr>
              <a:t>pressure</a:t>
            </a:r>
            <a:r>
              <a:rPr lang="sv-SE" sz="2400" dirty="0">
                <a:solidFill>
                  <a:schemeClr val="tx1"/>
                </a:solidFill>
              </a:rPr>
              <a:t> reliefs</a:t>
            </a:r>
          </a:p>
          <a:p>
            <a:pPr marL="342900" indent="-342900">
              <a:buFont typeface="Arial" panose="020B0604020202020204" pitchFamily="34" charset="0"/>
              <a:buChar char="•"/>
            </a:pPr>
            <a:r>
              <a:rPr lang="sv-SE" sz="2400" dirty="0" err="1">
                <a:solidFill>
                  <a:schemeClr val="tx1"/>
                </a:solidFill>
              </a:rPr>
              <a:t>Much</a:t>
            </a:r>
            <a:r>
              <a:rPr lang="sv-SE" sz="2400" dirty="0">
                <a:solidFill>
                  <a:schemeClr val="tx1"/>
                </a:solidFill>
              </a:rPr>
              <a:t> </a:t>
            </a:r>
            <a:r>
              <a:rPr lang="sv-SE" sz="2400" dirty="0" err="1">
                <a:solidFill>
                  <a:schemeClr val="tx1"/>
                </a:solidFill>
              </a:rPr>
              <a:t>more</a:t>
            </a:r>
            <a:r>
              <a:rPr lang="sv-SE" sz="2400" dirty="0">
                <a:solidFill>
                  <a:schemeClr val="tx1"/>
                </a:solidFill>
              </a:rPr>
              <a:t> </a:t>
            </a:r>
            <a:r>
              <a:rPr lang="sv-SE" sz="2400" dirty="0" err="1">
                <a:solidFill>
                  <a:schemeClr val="tx1"/>
                </a:solidFill>
              </a:rPr>
              <a:t>detail</a:t>
            </a:r>
            <a:r>
              <a:rPr lang="sv-SE" sz="2400" dirty="0">
                <a:solidFill>
                  <a:schemeClr val="tx1"/>
                </a:solidFill>
              </a:rPr>
              <a:t> given in </a:t>
            </a:r>
            <a:r>
              <a:rPr lang="sv-SE" sz="2400" dirty="0" err="1">
                <a:solidFill>
                  <a:schemeClr val="tx1"/>
                </a:solidFill>
              </a:rPr>
              <a:t>supplemental</a:t>
            </a:r>
            <a:r>
              <a:rPr lang="sv-SE" sz="2400" dirty="0">
                <a:solidFill>
                  <a:schemeClr val="tx1"/>
                </a:solidFill>
              </a:rPr>
              <a:t> </a:t>
            </a:r>
            <a:r>
              <a:rPr lang="sv-SE" sz="2400" dirty="0" err="1">
                <a:solidFill>
                  <a:schemeClr val="tx1"/>
                </a:solidFill>
              </a:rPr>
              <a:t>slides</a:t>
            </a:r>
            <a:r>
              <a:rPr lang="sv-SE" sz="2400" dirty="0">
                <a:solidFill>
                  <a:schemeClr val="tx1"/>
                </a:solidFill>
              </a:rPr>
              <a:t> by Tom Peterson (SLAC)</a:t>
            </a:r>
          </a:p>
          <a:p>
            <a:pPr marL="342900" indent="-342900">
              <a:buFont typeface="Arial" panose="020B0604020202020204" pitchFamily="34" charset="0"/>
              <a:buChar char="•"/>
            </a:pPr>
            <a:endParaRPr lang="sv-SE" dirty="0">
              <a:solidFill>
                <a:schemeClr val="tx1"/>
              </a:solidFill>
            </a:endParaRPr>
          </a:p>
          <a:p>
            <a:pPr marL="342900" indent="-342900">
              <a:buFont typeface="Arial" panose="020B0604020202020204" pitchFamily="34" charset="0"/>
              <a:buChar char="•"/>
            </a:pPr>
            <a:endParaRPr lang="sv-SE" dirty="0">
              <a:solidFill>
                <a:schemeClr val="tx1"/>
              </a:solidFill>
            </a:endParaRPr>
          </a:p>
          <a:p>
            <a:pPr marL="342900" indent="-342900">
              <a:buFont typeface="Arial" panose="020B0604020202020204" pitchFamily="34" charset="0"/>
              <a:buChar char="•"/>
            </a:pPr>
            <a:endParaRPr lang="sv-SE" dirty="0">
              <a:solidFill>
                <a:schemeClr val="tx1"/>
              </a:solidFill>
            </a:endParaRPr>
          </a:p>
        </p:txBody>
      </p:sp>
      <p:sp>
        <p:nvSpPr>
          <p:cNvPr id="4" name="Date Placeholder 3">
            <a:extLst>
              <a:ext uri="{FF2B5EF4-FFF2-40B4-BE49-F238E27FC236}">
                <a16:creationId xmlns:a16="http://schemas.microsoft.com/office/drawing/2014/main" id="{64AE9154-B542-8E4A-99B6-9368705C18A8}"/>
              </a:ext>
            </a:extLst>
          </p:cNvPr>
          <p:cNvSpPr>
            <a:spLocks noGrp="1"/>
          </p:cNvSpPr>
          <p:nvPr>
            <p:ph type="dt" sz="half" idx="10"/>
          </p:nvPr>
        </p:nvSpPr>
        <p:spPr/>
        <p:txBody>
          <a:bodyPr/>
          <a:lstStyle/>
          <a:p>
            <a:r>
              <a:rPr lang="sv-SE"/>
              <a:t>Winter 2025</a:t>
            </a:r>
          </a:p>
        </p:txBody>
      </p:sp>
      <p:sp>
        <p:nvSpPr>
          <p:cNvPr id="5" name="Footer Placeholder 4">
            <a:extLst>
              <a:ext uri="{FF2B5EF4-FFF2-40B4-BE49-F238E27FC236}">
                <a16:creationId xmlns:a16="http://schemas.microsoft.com/office/drawing/2014/main" id="{D3376B17-9F57-6740-952E-A6420D1188E8}"/>
              </a:ext>
            </a:extLst>
          </p:cNvPr>
          <p:cNvSpPr>
            <a:spLocks noGrp="1"/>
          </p:cNvSpPr>
          <p:nvPr>
            <p:ph type="ftr" sz="quarter" idx="11"/>
          </p:nvPr>
        </p:nvSpPr>
        <p:spPr/>
        <p:txBody>
          <a:bodyPr/>
          <a:lstStyle/>
          <a:p>
            <a:r>
              <a:rPr lang="sv-SE"/>
              <a:t>Cryogenic Safety J.G. Weisend II</a:t>
            </a:r>
            <a:endParaRPr lang="sv-SE" dirty="0"/>
          </a:p>
        </p:txBody>
      </p:sp>
      <p:sp>
        <p:nvSpPr>
          <p:cNvPr id="6" name="Slide Number Placeholder 5">
            <a:extLst>
              <a:ext uri="{FF2B5EF4-FFF2-40B4-BE49-F238E27FC236}">
                <a16:creationId xmlns:a16="http://schemas.microsoft.com/office/drawing/2014/main" id="{0B0AE10D-44A8-0A45-97F6-C4B6203352E9}"/>
              </a:ext>
            </a:extLst>
          </p:cNvPr>
          <p:cNvSpPr>
            <a:spLocks noGrp="1"/>
          </p:cNvSpPr>
          <p:nvPr>
            <p:ph type="sldNum" sz="quarter" idx="12"/>
          </p:nvPr>
        </p:nvSpPr>
        <p:spPr/>
        <p:txBody>
          <a:bodyPr/>
          <a:lstStyle/>
          <a:p>
            <a:fld id="{038C62C7-F79B-CD4A-A5DF-5683BBEC4A65}" type="slidenum">
              <a:rPr lang="sv-SE" smtClean="0"/>
              <a:t>61</a:t>
            </a:fld>
            <a:endParaRPr lang="sv-SE"/>
          </a:p>
        </p:txBody>
      </p:sp>
    </p:spTree>
    <p:extLst>
      <p:ext uri="{BB962C8B-B14F-4D97-AF65-F5344CB8AC3E}">
        <p14:creationId xmlns:p14="http://schemas.microsoft.com/office/powerpoint/2010/main" val="1765195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F14CC-A47C-D84D-B922-168CE6B22A5F}"/>
              </a:ext>
            </a:extLst>
          </p:cNvPr>
          <p:cNvSpPr>
            <a:spLocks noGrp="1"/>
          </p:cNvSpPr>
          <p:nvPr>
            <p:ph type="title"/>
          </p:nvPr>
        </p:nvSpPr>
        <p:spPr/>
        <p:txBody>
          <a:bodyPr/>
          <a:lstStyle/>
          <a:p>
            <a:r>
              <a:rPr lang="sv-SE" dirty="0" err="1"/>
              <a:t>Pressure</a:t>
            </a:r>
            <a:r>
              <a:rPr lang="sv-SE" dirty="0"/>
              <a:t> </a:t>
            </a:r>
            <a:r>
              <a:rPr lang="sv-SE" dirty="0" err="1"/>
              <a:t>Safety</a:t>
            </a:r>
            <a:r>
              <a:rPr lang="sv-SE" dirty="0"/>
              <a:t> Best </a:t>
            </a:r>
            <a:r>
              <a:rPr lang="sv-SE" dirty="0" err="1"/>
              <a:t>Practices</a:t>
            </a:r>
            <a:endParaRPr lang="sv-SE" dirty="0"/>
          </a:p>
        </p:txBody>
      </p:sp>
      <p:sp>
        <p:nvSpPr>
          <p:cNvPr id="4" name="Date Placeholder 3">
            <a:extLst>
              <a:ext uri="{FF2B5EF4-FFF2-40B4-BE49-F238E27FC236}">
                <a16:creationId xmlns:a16="http://schemas.microsoft.com/office/drawing/2014/main" id="{232F3EF7-9562-A748-BBA9-EDA971AACB26}"/>
              </a:ext>
            </a:extLst>
          </p:cNvPr>
          <p:cNvSpPr>
            <a:spLocks noGrp="1"/>
          </p:cNvSpPr>
          <p:nvPr>
            <p:ph type="dt" sz="half" idx="10"/>
          </p:nvPr>
        </p:nvSpPr>
        <p:spPr/>
        <p:txBody>
          <a:bodyPr/>
          <a:lstStyle/>
          <a:p>
            <a:r>
              <a:rPr lang="sv-SE"/>
              <a:t>Winter 2025</a:t>
            </a:r>
          </a:p>
        </p:txBody>
      </p:sp>
      <p:sp>
        <p:nvSpPr>
          <p:cNvPr id="5" name="Footer Placeholder 4">
            <a:extLst>
              <a:ext uri="{FF2B5EF4-FFF2-40B4-BE49-F238E27FC236}">
                <a16:creationId xmlns:a16="http://schemas.microsoft.com/office/drawing/2014/main" id="{79F60EDA-E920-5140-888C-622D67C9893B}"/>
              </a:ext>
            </a:extLst>
          </p:cNvPr>
          <p:cNvSpPr>
            <a:spLocks noGrp="1"/>
          </p:cNvSpPr>
          <p:nvPr>
            <p:ph type="ftr" sz="quarter" idx="11"/>
          </p:nvPr>
        </p:nvSpPr>
        <p:spPr/>
        <p:txBody>
          <a:bodyPr/>
          <a:lstStyle/>
          <a:p>
            <a:r>
              <a:rPr lang="sv-SE"/>
              <a:t>Cryogenic Safety J.G. Weisend II</a:t>
            </a:r>
            <a:endParaRPr lang="sv-SE" dirty="0"/>
          </a:p>
        </p:txBody>
      </p:sp>
      <p:pic>
        <p:nvPicPr>
          <p:cNvPr id="8" name="Picture 7">
            <a:extLst>
              <a:ext uri="{FF2B5EF4-FFF2-40B4-BE49-F238E27FC236}">
                <a16:creationId xmlns:a16="http://schemas.microsoft.com/office/drawing/2014/main" id="{D84997E3-4F8E-D342-9EE5-86E9A693DE4A}"/>
              </a:ext>
            </a:extLst>
          </p:cNvPr>
          <p:cNvPicPr>
            <a:picLocks noChangeAspect="1"/>
          </p:cNvPicPr>
          <p:nvPr/>
        </p:nvPicPr>
        <p:blipFill>
          <a:blip r:embed="rId2"/>
          <a:stretch>
            <a:fillRect/>
          </a:stretch>
        </p:blipFill>
        <p:spPr>
          <a:xfrm>
            <a:off x="0" y="1666240"/>
            <a:ext cx="9144000" cy="3525520"/>
          </a:xfrm>
          <a:prstGeom prst="rect">
            <a:avLst/>
          </a:prstGeom>
        </p:spPr>
      </p:pic>
      <p:pic>
        <p:nvPicPr>
          <p:cNvPr id="9" name="Picture 8">
            <a:extLst>
              <a:ext uri="{FF2B5EF4-FFF2-40B4-BE49-F238E27FC236}">
                <a16:creationId xmlns:a16="http://schemas.microsoft.com/office/drawing/2014/main" id="{926B0DFF-CD95-5D43-BCC9-70FE090176E6}"/>
              </a:ext>
            </a:extLst>
          </p:cNvPr>
          <p:cNvPicPr>
            <a:picLocks noChangeAspect="1"/>
          </p:cNvPicPr>
          <p:nvPr/>
        </p:nvPicPr>
        <p:blipFill>
          <a:blip r:embed="rId3"/>
          <a:stretch>
            <a:fillRect/>
          </a:stretch>
        </p:blipFill>
        <p:spPr>
          <a:xfrm>
            <a:off x="0" y="5093200"/>
            <a:ext cx="9144000" cy="1857375"/>
          </a:xfrm>
          <a:prstGeom prst="rect">
            <a:avLst/>
          </a:prstGeom>
        </p:spPr>
      </p:pic>
      <p:sp>
        <p:nvSpPr>
          <p:cNvPr id="10" name="Slide Number Placeholder 9">
            <a:extLst>
              <a:ext uri="{FF2B5EF4-FFF2-40B4-BE49-F238E27FC236}">
                <a16:creationId xmlns:a16="http://schemas.microsoft.com/office/drawing/2014/main" id="{0BD675BC-30E0-F94B-A7A0-B28369434107}"/>
              </a:ext>
            </a:extLst>
          </p:cNvPr>
          <p:cNvSpPr>
            <a:spLocks noGrp="1"/>
          </p:cNvSpPr>
          <p:nvPr>
            <p:ph type="sldNum" sz="quarter" idx="12"/>
          </p:nvPr>
        </p:nvSpPr>
        <p:spPr/>
        <p:txBody>
          <a:bodyPr/>
          <a:lstStyle/>
          <a:p>
            <a:fld id="{038C62C7-F79B-CD4A-A5DF-5683BBEC4A65}" type="slidenum">
              <a:rPr lang="sv-SE" smtClean="0"/>
              <a:t>62</a:t>
            </a:fld>
            <a:endParaRPr lang="sv-SE"/>
          </a:p>
        </p:txBody>
      </p:sp>
    </p:spTree>
    <p:extLst>
      <p:ext uri="{BB962C8B-B14F-4D97-AF65-F5344CB8AC3E}">
        <p14:creationId xmlns:p14="http://schemas.microsoft.com/office/powerpoint/2010/main" val="3377245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190" y="0"/>
            <a:ext cx="4843010" cy="1441531"/>
          </a:xfrm>
        </p:spPr>
        <p:txBody>
          <a:bodyPr/>
          <a:lstStyle/>
          <a:p>
            <a:r>
              <a:rPr lang="en-US" sz="1800" dirty="0"/>
              <a:t>Resulting damage from the 1944 Cleveland LNG Fire and explosion. Gas plant located in the upper half of the picture; note destroyed homes, factories and other buildings in the lower half </a:t>
            </a:r>
          </a:p>
        </p:txBody>
      </p:sp>
      <p:sp>
        <p:nvSpPr>
          <p:cNvPr id="4" name="Date Placeholder 3"/>
          <p:cNvSpPr>
            <a:spLocks noGrp="1"/>
          </p:cNvSpPr>
          <p:nvPr>
            <p:ph type="dt" sz="half" idx="10"/>
          </p:nvPr>
        </p:nvSpPr>
        <p:spPr/>
        <p:txBody>
          <a:bodyPr/>
          <a:lstStyle/>
          <a:p>
            <a:r>
              <a:rPr lang="sv-SE">
                <a:latin typeface="Calibri"/>
              </a:rPr>
              <a:t>Winter 2025</a:t>
            </a:r>
          </a:p>
        </p:txBody>
      </p:sp>
      <p:sp>
        <p:nvSpPr>
          <p:cNvPr id="5" name="Footer Placeholder 4"/>
          <p:cNvSpPr>
            <a:spLocks noGrp="1"/>
          </p:cNvSpPr>
          <p:nvPr>
            <p:ph type="ftr" sz="quarter" idx="11"/>
          </p:nvPr>
        </p:nvSpPr>
        <p:spPr/>
        <p:txBody>
          <a:bodyPr/>
          <a:lstStyle/>
          <a:p>
            <a:r>
              <a:rPr lang="sv-SE">
                <a:latin typeface="Calibri"/>
              </a:rPr>
              <a:t>Cryogenic Safety J.G. Weisend II</a:t>
            </a:r>
            <a:endParaRPr lang="sv-SE" dirty="0">
              <a:latin typeface="Calibri"/>
            </a:endParaRPr>
          </a:p>
        </p:txBody>
      </p:sp>
      <p:pic>
        <p:nvPicPr>
          <p:cNvPr id="7" name="Picture 6"/>
          <p:cNvPicPr/>
          <p:nvPr/>
        </p:nvPicPr>
        <p:blipFill>
          <a:blip r:embed="rId2">
            <a:extLst>
              <a:ext uri="{28A0092B-C50C-407E-A947-70E740481C1C}">
                <a14:useLocalDpi xmlns:a14="http://schemas.microsoft.com/office/drawing/2010/main"/>
              </a:ext>
            </a:extLst>
          </a:blip>
          <a:srcRect/>
          <a:stretch>
            <a:fillRect/>
          </a:stretch>
        </p:blipFill>
        <p:spPr bwMode="auto">
          <a:xfrm>
            <a:off x="457200" y="1470839"/>
            <a:ext cx="7983415" cy="5250636"/>
          </a:xfrm>
          <a:prstGeom prst="rect">
            <a:avLst/>
          </a:prstGeom>
          <a:noFill/>
          <a:ln>
            <a:noFill/>
          </a:ln>
        </p:spPr>
      </p:pic>
      <p:sp>
        <p:nvSpPr>
          <p:cNvPr id="3" name="Slide Number Placeholder 2">
            <a:extLst>
              <a:ext uri="{FF2B5EF4-FFF2-40B4-BE49-F238E27FC236}">
                <a16:creationId xmlns:a16="http://schemas.microsoft.com/office/drawing/2014/main" id="{2925591E-818C-BE41-9850-ED098DC52629}"/>
              </a:ext>
            </a:extLst>
          </p:cNvPr>
          <p:cNvSpPr>
            <a:spLocks noGrp="1"/>
          </p:cNvSpPr>
          <p:nvPr>
            <p:ph type="sldNum" sz="quarter" idx="12"/>
          </p:nvPr>
        </p:nvSpPr>
        <p:spPr/>
        <p:txBody>
          <a:bodyPr/>
          <a:lstStyle/>
          <a:p>
            <a:fld id="{038C62C7-F79B-CD4A-A5DF-5683BBEC4A65}" type="slidenum">
              <a:rPr lang="sv-SE" smtClean="0">
                <a:latin typeface="Calibri"/>
              </a:rPr>
              <a:pPr/>
              <a:t>7</a:t>
            </a:fld>
            <a:endParaRPr lang="sv-SE">
              <a:latin typeface="Calibri"/>
            </a:endParaRPr>
          </a:p>
        </p:txBody>
      </p:sp>
    </p:spTree>
    <p:extLst>
      <p:ext uri="{BB962C8B-B14F-4D97-AF65-F5344CB8AC3E}">
        <p14:creationId xmlns:p14="http://schemas.microsoft.com/office/powerpoint/2010/main" val="4103454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19538"/>
            <a:ext cx="3192009" cy="1441531"/>
          </a:xfrm>
        </p:spPr>
        <p:txBody>
          <a:bodyPr/>
          <a:lstStyle/>
          <a:p>
            <a:r>
              <a:rPr lang="en-US" dirty="0"/>
              <a:t>What Happened ?</a:t>
            </a:r>
          </a:p>
        </p:txBody>
      </p:sp>
      <p:sp>
        <p:nvSpPr>
          <p:cNvPr id="3" name="Content Placeholder 2"/>
          <p:cNvSpPr>
            <a:spLocks noGrp="1"/>
          </p:cNvSpPr>
          <p:nvPr>
            <p:ph idx="1"/>
          </p:nvPr>
        </p:nvSpPr>
        <p:spPr>
          <a:xfrm>
            <a:off x="198761" y="1491707"/>
            <a:ext cx="8837777" cy="4038981"/>
          </a:xfrm>
        </p:spPr>
        <p:txBody>
          <a:bodyPr/>
          <a:lstStyle/>
          <a:p>
            <a:pPr marL="342900" indent="-342900">
              <a:buFont typeface="Arial"/>
              <a:buChar char="•"/>
            </a:pPr>
            <a:r>
              <a:rPr lang="en-US" dirty="0">
                <a:solidFill>
                  <a:srgbClr val="000000"/>
                </a:solidFill>
              </a:rPr>
              <a:t>The Impact of the Cleveland fire greatly delayed the use of LNG storage in the USA</a:t>
            </a:r>
          </a:p>
          <a:p>
            <a:pPr marL="342900" indent="-342900">
              <a:buFont typeface="Arial"/>
              <a:buChar char="•"/>
            </a:pPr>
            <a:r>
              <a:rPr lang="en-US" dirty="0">
                <a:solidFill>
                  <a:srgbClr val="000000"/>
                </a:solidFill>
              </a:rPr>
              <a:t>Its important to point out that today’s LNG systems are </a:t>
            </a:r>
            <a:r>
              <a:rPr lang="en-US" u="sng" dirty="0">
                <a:solidFill>
                  <a:srgbClr val="000000"/>
                </a:solidFill>
              </a:rPr>
              <a:t>much safer </a:t>
            </a:r>
            <a:r>
              <a:rPr lang="en-US" dirty="0">
                <a:solidFill>
                  <a:srgbClr val="000000"/>
                </a:solidFill>
              </a:rPr>
              <a:t>– for starters we put storage facilities in remote locations.</a:t>
            </a:r>
          </a:p>
          <a:p>
            <a:pPr marL="342900" indent="-342900">
              <a:buFont typeface="Arial"/>
              <a:buChar char="•"/>
            </a:pPr>
            <a:r>
              <a:rPr lang="en-US" dirty="0">
                <a:solidFill>
                  <a:srgbClr val="000000"/>
                </a:solidFill>
              </a:rPr>
              <a:t>No official, single cause of the event was determined. However, suspicion did fall on the material of the LNG tank (3.5% nickel low carbon steel) This material was known to be brittle at these temperatures but was judged suitable for use and had been used successfully on other LNG tanks. One of the recommendations of the resulting Bureau of Mines investigation was that such material should not be used in the particular cylindrical tank design employed in Cleveland unless it could be established conclusively that the material choice was not a cause of the accident. This material is not used today for LNG systems</a:t>
            </a:r>
          </a:p>
          <a:p>
            <a:pPr marL="342900" indent="-342900">
              <a:buFont typeface="Arial"/>
              <a:buChar char="•"/>
            </a:pPr>
            <a:r>
              <a:rPr lang="en-US" dirty="0">
                <a:solidFill>
                  <a:srgbClr val="000000"/>
                </a:solidFill>
              </a:rPr>
              <a:t>An additional contributing factor was the higher density of the cold gas allowing it to seep into </a:t>
            </a:r>
            <a:r>
              <a:rPr lang="en-US" dirty="0" err="1">
                <a:solidFill>
                  <a:srgbClr val="000000"/>
                </a:solidFill>
              </a:rPr>
              <a:t>sewars</a:t>
            </a:r>
            <a:r>
              <a:rPr lang="en-US" dirty="0">
                <a:solidFill>
                  <a:srgbClr val="000000"/>
                </a:solidFill>
              </a:rPr>
              <a:t> etc. This was an unanticipated effect. Minimal containment dikes surrounded the tanks (this </a:t>
            </a:r>
            <a:r>
              <a:rPr lang="en-US">
                <a:solidFill>
                  <a:srgbClr val="000000"/>
                </a:solidFill>
              </a:rPr>
              <a:t>is also different </a:t>
            </a:r>
            <a:r>
              <a:rPr lang="en-US" dirty="0">
                <a:solidFill>
                  <a:srgbClr val="000000"/>
                </a:solidFill>
              </a:rPr>
              <a:t>today)</a:t>
            </a:r>
          </a:p>
          <a:p>
            <a:pPr marL="342900" indent="-342900">
              <a:buFont typeface="Arial"/>
              <a:buChar char="•"/>
            </a:pPr>
            <a:endParaRPr lang="en-US" dirty="0">
              <a:solidFill>
                <a:srgbClr val="000000"/>
              </a:solidFill>
            </a:endParaRPr>
          </a:p>
        </p:txBody>
      </p:sp>
      <p:sp>
        <p:nvSpPr>
          <p:cNvPr id="4" name="Date Placeholder 3"/>
          <p:cNvSpPr>
            <a:spLocks noGrp="1"/>
          </p:cNvSpPr>
          <p:nvPr>
            <p:ph type="dt" sz="half" idx="10"/>
          </p:nvPr>
        </p:nvSpPr>
        <p:spPr/>
        <p:txBody>
          <a:bodyPr/>
          <a:lstStyle/>
          <a:p>
            <a:r>
              <a:rPr lang="sv-SE">
                <a:latin typeface="Calibri"/>
              </a:rPr>
              <a:t>Winter 2025</a:t>
            </a:r>
          </a:p>
        </p:txBody>
      </p:sp>
      <p:sp>
        <p:nvSpPr>
          <p:cNvPr id="5" name="Footer Placeholder 4"/>
          <p:cNvSpPr>
            <a:spLocks noGrp="1"/>
          </p:cNvSpPr>
          <p:nvPr>
            <p:ph type="ftr" sz="quarter" idx="11"/>
          </p:nvPr>
        </p:nvSpPr>
        <p:spPr>
          <a:xfrm>
            <a:off x="3124199" y="6356350"/>
            <a:ext cx="3192009" cy="365125"/>
          </a:xfrm>
        </p:spPr>
        <p:txBody>
          <a:bodyPr/>
          <a:lstStyle/>
          <a:p>
            <a:r>
              <a:rPr lang="sv-SE">
                <a:latin typeface="Calibri"/>
              </a:rPr>
              <a:t>Cryogenic Safety J.G. Weisend II</a:t>
            </a:r>
            <a:endParaRPr lang="sv-SE" dirty="0">
              <a:latin typeface="Calibri"/>
            </a:endParaRPr>
          </a:p>
        </p:txBody>
      </p:sp>
      <p:sp>
        <p:nvSpPr>
          <p:cNvPr id="6" name="Slide Number Placeholder 5">
            <a:extLst>
              <a:ext uri="{FF2B5EF4-FFF2-40B4-BE49-F238E27FC236}">
                <a16:creationId xmlns:a16="http://schemas.microsoft.com/office/drawing/2014/main" id="{4121A124-9184-064D-BEE5-2748447F6AA9}"/>
              </a:ext>
            </a:extLst>
          </p:cNvPr>
          <p:cNvSpPr>
            <a:spLocks noGrp="1"/>
          </p:cNvSpPr>
          <p:nvPr>
            <p:ph type="sldNum" sz="quarter" idx="12"/>
          </p:nvPr>
        </p:nvSpPr>
        <p:spPr/>
        <p:txBody>
          <a:bodyPr/>
          <a:lstStyle/>
          <a:p>
            <a:fld id="{038C62C7-F79B-CD4A-A5DF-5683BBEC4A65}" type="slidenum">
              <a:rPr lang="sv-SE" smtClean="0">
                <a:latin typeface="Calibri"/>
              </a:rPr>
              <a:pPr/>
              <a:t>8</a:t>
            </a:fld>
            <a:endParaRPr lang="sv-SE">
              <a:latin typeface="Calibri"/>
            </a:endParaRPr>
          </a:p>
        </p:txBody>
      </p:sp>
    </p:spTree>
    <p:extLst>
      <p:ext uri="{BB962C8B-B14F-4D97-AF65-F5344CB8AC3E}">
        <p14:creationId xmlns:p14="http://schemas.microsoft.com/office/powerpoint/2010/main" val="1566311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9538"/>
            <a:ext cx="4052277" cy="1441531"/>
          </a:xfrm>
        </p:spPr>
        <p:txBody>
          <a:bodyPr/>
          <a:lstStyle/>
          <a:p>
            <a:r>
              <a:rPr lang="en-US" dirty="0"/>
              <a:t>Material Choices &amp; Safety</a:t>
            </a:r>
          </a:p>
        </p:txBody>
      </p:sp>
      <p:sp>
        <p:nvSpPr>
          <p:cNvPr id="3" name="Content Placeholder 2"/>
          <p:cNvSpPr>
            <a:spLocks noGrp="1"/>
          </p:cNvSpPr>
          <p:nvPr>
            <p:ph idx="1"/>
          </p:nvPr>
        </p:nvSpPr>
        <p:spPr>
          <a:xfrm>
            <a:off x="198761" y="1491707"/>
            <a:ext cx="8837777" cy="4038981"/>
          </a:xfrm>
        </p:spPr>
        <p:txBody>
          <a:bodyPr/>
          <a:lstStyle/>
          <a:p>
            <a:pPr marL="342900" indent="-342900">
              <a:buFont typeface="Arial"/>
              <a:buChar char="•"/>
            </a:pPr>
            <a:r>
              <a:rPr lang="en-US" sz="2400" dirty="0">
                <a:solidFill>
                  <a:srgbClr val="000000"/>
                </a:solidFill>
              </a:rPr>
              <a:t>Properties of both cryogenic fluids and solid materials can affect safety</a:t>
            </a:r>
          </a:p>
          <a:p>
            <a:pPr marL="800100" lvl="1" indent="-342900">
              <a:buFont typeface="Arial"/>
              <a:buChar char="•"/>
            </a:pPr>
            <a:r>
              <a:rPr lang="en-US" sz="2400" dirty="0">
                <a:solidFill>
                  <a:srgbClr val="000000"/>
                </a:solidFill>
              </a:rPr>
              <a:t>Some materials inappropriate for cryogenic use</a:t>
            </a:r>
          </a:p>
          <a:p>
            <a:pPr marL="800100" lvl="1" indent="-342900">
              <a:buFont typeface="Arial"/>
              <a:buChar char="•"/>
            </a:pPr>
            <a:r>
              <a:rPr lang="en-US" sz="2400" dirty="0">
                <a:solidFill>
                  <a:srgbClr val="000000"/>
                </a:solidFill>
              </a:rPr>
              <a:t>Material properties change greatly with temperature and these changes may cause safety issues</a:t>
            </a:r>
          </a:p>
          <a:p>
            <a:pPr lvl="1"/>
            <a:endParaRPr lang="en-US" sz="2400" dirty="0">
              <a:solidFill>
                <a:srgbClr val="000000"/>
              </a:solidFill>
            </a:endParaRPr>
          </a:p>
          <a:p>
            <a:pPr marL="342900" indent="-342900">
              <a:buFont typeface="Arial"/>
              <a:buChar char="•"/>
            </a:pPr>
            <a:r>
              <a:rPr lang="en-US" sz="2400" dirty="0">
                <a:solidFill>
                  <a:srgbClr val="000000"/>
                </a:solidFill>
              </a:rPr>
              <a:t>Many failures of cryogenic systems can be traced to either using the wrong material or not taking into account the property changes.</a:t>
            </a:r>
          </a:p>
          <a:p>
            <a:pPr marL="800100" lvl="1" indent="-342900">
              <a:buFont typeface="Arial"/>
              <a:buChar char="•"/>
            </a:pPr>
            <a:endParaRPr lang="en-US" dirty="0">
              <a:solidFill>
                <a:srgbClr val="000000"/>
              </a:solidFill>
            </a:endParaRPr>
          </a:p>
          <a:p>
            <a:pPr marL="342900" indent="-342900">
              <a:buFont typeface="Arial"/>
              <a:buChar char="•"/>
            </a:pPr>
            <a:endParaRPr lang="en-US" dirty="0">
              <a:solidFill>
                <a:srgbClr val="000000"/>
              </a:solidFill>
            </a:endParaRPr>
          </a:p>
        </p:txBody>
      </p:sp>
      <p:sp>
        <p:nvSpPr>
          <p:cNvPr id="4" name="Date Placeholder 3"/>
          <p:cNvSpPr>
            <a:spLocks noGrp="1"/>
          </p:cNvSpPr>
          <p:nvPr>
            <p:ph type="dt" sz="half" idx="10"/>
          </p:nvPr>
        </p:nvSpPr>
        <p:spPr/>
        <p:txBody>
          <a:bodyPr/>
          <a:lstStyle/>
          <a:p>
            <a:r>
              <a:rPr lang="sv-SE">
                <a:latin typeface="Calibri"/>
              </a:rPr>
              <a:t>Winter 2025</a:t>
            </a:r>
          </a:p>
        </p:txBody>
      </p:sp>
      <p:sp>
        <p:nvSpPr>
          <p:cNvPr id="5" name="Footer Placeholder 4"/>
          <p:cNvSpPr>
            <a:spLocks noGrp="1"/>
          </p:cNvSpPr>
          <p:nvPr>
            <p:ph type="ftr" sz="quarter" idx="11"/>
          </p:nvPr>
        </p:nvSpPr>
        <p:spPr>
          <a:xfrm>
            <a:off x="3124200" y="6356350"/>
            <a:ext cx="3298902" cy="365125"/>
          </a:xfrm>
        </p:spPr>
        <p:txBody>
          <a:bodyPr/>
          <a:lstStyle/>
          <a:p>
            <a:r>
              <a:rPr lang="sv-SE">
                <a:latin typeface="Calibri"/>
              </a:rPr>
              <a:t>Cryogenic Safety J.G. Weisend II</a:t>
            </a:r>
            <a:endParaRPr lang="sv-SE" dirty="0">
              <a:latin typeface="Calibri"/>
            </a:endParaRPr>
          </a:p>
        </p:txBody>
      </p:sp>
      <p:sp>
        <p:nvSpPr>
          <p:cNvPr id="6" name="Slide Number Placeholder 5">
            <a:extLst>
              <a:ext uri="{FF2B5EF4-FFF2-40B4-BE49-F238E27FC236}">
                <a16:creationId xmlns:a16="http://schemas.microsoft.com/office/drawing/2014/main" id="{D8B9392B-B403-784B-99DF-99C944790146}"/>
              </a:ext>
            </a:extLst>
          </p:cNvPr>
          <p:cNvSpPr>
            <a:spLocks noGrp="1"/>
          </p:cNvSpPr>
          <p:nvPr>
            <p:ph type="sldNum" sz="quarter" idx="12"/>
          </p:nvPr>
        </p:nvSpPr>
        <p:spPr/>
        <p:txBody>
          <a:bodyPr/>
          <a:lstStyle/>
          <a:p>
            <a:fld id="{038C62C7-F79B-CD4A-A5DF-5683BBEC4A65}" type="slidenum">
              <a:rPr lang="sv-SE" smtClean="0">
                <a:latin typeface="Calibri"/>
              </a:rPr>
              <a:pPr/>
              <a:t>9</a:t>
            </a:fld>
            <a:endParaRPr lang="sv-SE">
              <a:latin typeface="Calibri"/>
            </a:endParaRPr>
          </a:p>
        </p:txBody>
      </p:sp>
    </p:spTree>
    <p:extLst>
      <p:ext uri="{BB962C8B-B14F-4D97-AF65-F5344CB8AC3E}">
        <p14:creationId xmlns:p14="http://schemas.microsoft.com/office/powerpoint/2010/main" val="97612902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33875</TotalTime>
  <Words>5891</Words>
  <Application>Microsoft Office PowerPoint</Application>
  <PresentationFormat>On-screen Show (4:3)</PresentationFormat>
  <Paragraphs>665</Paragraphs>
  <Slides>62</Slides>
  <Notes>0</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2</vt:i4>
      </vt:variant>
      <vt:variant>
        <vt:lpstr>Slide Titles</vt:lpstr>
      </vt:variant>
      <vt:variant>
        <vt:i4>62</vt:i4>
      </vt:variant>
    </vt:vector>
  </HeadingPairs>
  <TitlesOfParts>
    <vt:vector size="79" baseType="lpstr">
      <vt:lpstr>ＭＳ Ｐゴシック</vt:lpstr>
      <vt:lpstr>Arial</vt:lpstr>
      <vt:lpstr>Calibri</vt:lpstr>
      <vt:lpstr>Helvetica</vt:lpstr>
      <vt:lpstr>Lucida Grande</vt:lpstr>
      <vt:lpstr>Symbol</vt:lpstr>
      <vt:lpstr>Tahoma</vt:lpstr>
      <vt:lpstr>Times New Roman</vt:lpstr>
      <vt:lpstr>Wingdings</vt:lpstr>
      <vt:lpstr>Wingdings 2</vt:lpstr>
      <vt:lpstr>ヒラギノ角ゴ Pro W3</vt:lpstr>
      <vt:lpstr>Office-tema</vt:lpstr>
      <vt:lpstr>Anpassad formgivning</vt:lpstr>
      <vt:lpstr>1_Anpassad formgivning</vt:lpstr>
      <vt:lpstr>1_Office-tema</vt:lpstr>
      <vt:lpstr>Document</vt:lpstr>
      <vt:lpstr>Equation</vt:lpstr>
      <vt:lpstr>PowerPoint Presentation</vt:lpstr>
      <vt:lpstr>Cryogenics Presents  Unique Safety Hazards</vt:lpstr>
      <vt:lpstr>Cryogenic Hazards  are Manageable</vt:lpstr>
      <vt:lpstr>Class Content</vt:lpstr>
      <vt:lpstr>PowerPoint Presentation</vt:lpstr>
      <vt:lpstr>Example Accident</vt:lpstr>
      <vt:lpstr>Resulting damage from the 1944 Cleveland LNG Fire and explosion. Gas plant located in the upper half of the picture; note destroyed homes, factories and other buildings in the lower half </vt:lpstr>
      <vt:lpstr>What Happened ?</vt:lpstr>
      <vt:lpstr>Material Choices &amp; Safety</vt:lpstr>
      <vt:lpstr> Some Appropriate Materials  for use in Cryogenics</vt:lpstr>
      <vt:lpstr>Some Unsuitable Materials  for Use in Cryogenics</vt:lpstr>
      <vt:lpstr>Other Issues with  Cryogenic Properties of Materials</vt:lpstr>
      <vt:lpstr>Thermal Contraction Can Be  Quite Significant</vt:lpstr>
      <vt:lpstr>Some Properties  of Cryogenic Fluids</vt:lpstr>
      <vt:lpstr>Cryogenic Fluid Properties</vt:lpstr>
      <vt:lpstr>Cryogenic Fluid Properties</vt:lpstr>
      <vt:lpstr>Cryogenic Fluid Properties</vt:lpstr>
      <vt:lpstr>Impact of Ionizing Radiation  on LN2</vt:lpstr>
      <vt:lpstr>PowerPoint Presentation</vt:lpstr>
      <vt:lpstr>Cryogenic Hazards</vt:lpstr>
      <vt:lpstr>Personal Protective Equipment  (PPE) for Cryogenic Operations</vt:lpstr>
      <vt:lpstr>PPE for Cryogenic Operations</vt:lpstr>
      <vt:lpstr>PPE Examples</vt:lpstr>
      <vt:lpstr>Additional  Comments  on General Cryogenic Safety</vt:lpstr>
      <vt:lpstr>Additional  Comments  on General Cryogenic Safety</vt:lpstr>
      <vt:lpstr>Summary - Best Practices</vt:lpstr>
      <vt:lpstr>Summary - Best Practices</vt:lpstr>
      <vt:lpstr>Irradiation of LN2 Hazards  References</vt:lpstr>
      <vt:lpstr>Oxygen Deficiency Hazards</vt:lpstr>
      <vt:lpstr>Example Accident</vt:lpstr>
      <vt:lpstr>What are  Oxygen Deficiency Hazards?</vt:lpstr>
      <vt:lpstr>Recall Volume Changes for Cryogenic Fluids from Normal Boiling Point to 300 K &amp; 1 Bar</vt:lpstr>
      <vt:lpstr>Effects of  Oxygen Deficiency</vt:lpstr>
      <vt:lpstr>PowerPoint Presentation</vt:lpstr>
      <vt:lpstr>ODH Safety Basics</vt:lpstr>
      <vt:lpstr>ODH Mitigations</vt:lpstr>
      <vt:lpstr>ODH Mitigations</vt:lpstr>
      <vt:lpstr>ODH Mitigations</vt:lpstr>
      <vt:lpstr>ODH Mitigations</vt:lpstr>
      <vt:lpstr>Response to ODH  Alarms &amp; Emergencies</vt:lpstr>
      <vt:lpstr>ODH Risk Analysis</vt:lpstr>
      <vt:lpstr>ODH Risk Analysis</vt:lpstr>
      <vt:lpstr> Step 2: A More Detailed  Risk Assessment</vt:lpstr>
      <vt:lpstr>ODH Fatality Rates</vt:lpstr>
      <vt:lpstr>ODH Fatality Rates</vt:lpstr>
      <vt:lpstr>Fi vs. Oxygen Concentration (note limits) This is the same for ESS, SLAC and Fermilab</vt:lpstr>
      <vt:lpstr>ODH classes at ESS</vt:lpstr>
      <vt:lpstr>ESS Mitigations vs. ODH Class (note these are minimum mitigations,  additional ones may be required  by the  safety committee)</vt:lpstr>
      <vt:lpstr>Example Calculation</vt:lpstr>
      <vt:lpstr>ODH and Visitors</vt:lpstr>
      <vt:lpstr>Summary</vt:lpstr>
      <vt:lpstr>Best Practices</vt:lpstr>
      <vt:lpstr>Introduction to Pressure Safety</vt:lpstr>
      <vt:lpstr>Example accident: LN2 dewar explosion, for the report, see http://www.tdi.texas.gov/fire/documents/fmred022206.pdf</vt:lpstr>
      <vt:lpstr>PowerPoint Presentation</vt:lpstr>
      <vt:lpstr>Over Pressurization Hazards</vt:lpstr>
      <vt:lpstr>Recall Volume Changes for Cryogenic Fluids from Normal Boiling Point to 300 K &amp; 1 Bar</vt:lpstr>
      <vt:lpstr>The solution is to always install  pressure relief devices</vt:lpstr>
      <vt:lpstr>PowerPoint Presentation</vt:lpstr>
      <vt:lpstr>Pressure Relief Systems</vt:lpstr>
      <vt:lpstr>Pressure Relief Systems</vt:lpstr>
      <vt:lpstr>Pressure Safety Best Practices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Ola Grahm</dc:creator>
  <cp:lastModifiedBy>Irina Novitski x2831,3896 13429N</cp:lastModifiedBy>
  <cp:revision>758</cp:revision>
  <cp:lastPrinted>2013-11-04T14:55:04Z</cp:lastPrinted>
  <dcterms:created xsi:type="dcterms:W3CDTF">2013-09-21T18:00:17Z</dcterms:created>
  <dcterms:modified xsi:type="dcterms:W3CDTF">2025-01-30T20:44:46Z</dcterms:modified>
</cp:coreProperties>
</file>